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2" r:id="rId2"/>
    <p:sldId id="256" r:id="rId3"/>
    <p:sldId id="257" r:id="rId4"/>
    <p:sldId id="258" r:id="rId5"/>
    <p:sldId id="259" r:id="rId6"/>
    <p:sldId id="260" r:id="rId7"/>
    <p:sldId id="261" r:id="rId8"/>
    <p:sldId id="270" r:id="rId9"/>
    <p:sldId id="262" r:id="rId10"/>
    <p:sldId id="263" r:id="rId11"/>
    <p:sldId id="264" r:id="rId12"/>
    <p:sldId id="273" r:id="rId13"/>
    <p:sldId id="265" r:id="rId14"/>
    <p:sldId id="266" r:id="rId15"/>
    <p:sldId id="267" r:id="rId16"/>
    <p:sldId id="271" r:id="rId17"/>
    <p:sldId id="268" r:id="rId18"/>
    <p:sldId id="269"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8" d="100"/>
          <a:sy n="68" d="100"/>
        </p:scale>
        <p:origin x="-1434" y="-10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28/3/2018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4039920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28/3/2018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40820810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CEFC55-DBE7-49B4-9744-6EE31F733F5D}" type="datetimeFigureOut">
              <a:rPr lang="en-US" smtClean="0"/>
              <a:t>28/3/2018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47696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ACEFC55-DBE7-49B4-9744-6EE31F733F5D}" type="datetimeFigureOut">
              <a:rPr lang="en-US" smtClean="0"/>
              <a:t>28/3/2018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31410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ACEFC55-DBE7-49B4-9744-6EE31F733F5D}" type="datetimeFigureOut">
              <a:rPr lang="en-US" smtClean="0"/>
              <a:t>28/3/2018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17507599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ACEFC55-DBE7-49B4-9744-6EE31F733F5D}" type="datetimeFigureOut">
              <a:rPr lang="en-US" smtClean="0"/>
              <a:t>28/3/2018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64199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CEFC55-DBE7-49B4-9744-6EE31F733F5D}" type="datetimeFigureOut">
              <a:rPr lang="en-US" smtClean="0"/>
              <a:t>28/3/2018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999668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CEFC55-DBE7-49B4-9744-6EE31F733F5D}" type="datetimeFigureOut">
              <a:rPr lang="en-US" smtClean="0"/>
              <a:t>28/3/2018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39042931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CEFC55-DBE7-49B4-9744-6EE31F733F5D}" type="datetimeFigureOut">
              <a:rPr lang="en-US" smtClean="0"/>
              <a:t>28/3/2018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23200725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28/3/2018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32361964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ACEFC55-DBE7-49B4-9744-6EE31F733F5D}" type="datetimeFigureOut">
              <a:rPr lang="en-US" smtClean="0"/>
              <a:t>28/3/2018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0BB3628-DC17-41C2-B1B2-8AD784BB4AE6}" type="slidenum">
              <a:rPr lang="en-US" smtClean="0"/>
              <a:t>‹#›</a:t>
            </a:fld>
            <a:endParaRPr lang="en-US"/>
          </a:p>
        </p:txBody>
      </p:sp>
    </p:spTree>
    <p:extLst>
      <p:ext uri="{BB962C8B-B14F-4D97-AF65-F5344CB8AC3E}">
        <p14:creationId xmlns:p14="http://schemas.microsoft.com/office/powerpoint/2010/main" val="195735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5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CEFC55-DBE7-49B4-9744-6EE31F733F5D}" type="datetimeFigureOut">
              <a:rPr lang="en-US" smtClean="0"/>
              <a:t>28/3/2018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0BB3628-DC17-41C2-B1B2-8AD784BB4AE6}" type="slidenum">
              <a:rPr lang="en-US" smtClean="0"/>
              <a:t>‹#›</a:t>
            </a:fld>
            <a:endParaRPr lang="en-US"/>
          </a:p>
        </p:txBody>
      </p:sp>
    </p:spTree>
    <p:extLst>
      <p:ext uri="{BB962C8B-B14F-4D97-AF65-F5344CB8AC3E}">
        <p14:creationId xmlns:p14="http://schemas.microsoft.com/office/powerpoint/2010/main" val="171051350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47800"/>
            <a:ext cx="9144000" cy="1143000"/>
          </a:xfrm>
        </p:spPr>
        <p:txBody>
          <a:bodyPr>
            <a:normAutofit fontScale="90000"/>
          </a:bodyPr>
          <a:lstStyle/>
          <a:p>
            <a:r>
              <a:rPr lang="en-US" b="1">
                <a:solidFill>
                  <a:srgbClr val="FF0000"/>
                </a:solidFill>
                <a:latin typeface="Times New Roman" pitchFamily="18" charset="0"/>
                <a:cs typeface="Times New Roman" pitchFamily="18" charset="0"/>
              </a:rPr>
              <a:t>SỞ GIÁO DỤC VÀ ĐÀO </a:t>
            </a:r>
            <a:r>
              <a:rPr lang="en-US" b="1" smtClean="0">
                <a:solidFill>
                  <a:srgbClr val="FF0000"/>
                </a:solidFill>
                <a:latin typeface="Times New Roman" pitchFamily="18" charset="0"/>
                <a:cs typeface="Times New Roman" pitchFamily="18" charset="0"/>
              </a:rPr>
              <a:t>TẠO</a:t>
            </a:r>
            <a:br>
              <a:rPr lang="en-US" b="1" smtClean="0">
                <a:solidFill>
                  <a:srgbClr val="FF0000"/>
                </a:solidFill>
                <a:latin typeface="Times New Roman" pitchFamily="18" charset="0"/>
                <a:cs typeface="Times New Roman" pitchFamily="18" charset="0"/>
              </a:rPr>
            </a:br>
            <a:r>
              <a:rPr lang="en-US" b="1">
                <a:solidFill>
                  <a:srgbClr val="FF0000"/>
                </a:solidFill>
                <a:latin typeface="Times New Roman" pitchFamily="18" charset="0"/>
                <a:cs typeface="Times New Roman" pitchFamily="18" charset="0"/>
              </a:rPr>
              <a:t>THÀNH PHỐ HỒ CHÍ MINH</a:t>
            </a:r>
          </a:p>
        </p:txBody>
      </p:sp>
      <p:sp>
        <p:nvSpPr>
          <p:cNvPr id="3" name="Content Placeholder 2"/>
          <p:cNvSpPr>
            <a:spLocks noGrp="1"/>
          </p:cNvSpPr>
          <p:nvPr>
            <p:ph idx="1"/>
          </p:nvPr>
        </p:nvSpPr>
        <p:spPr>
          <a:xfrm>
            <a:off x="457200" y="2971800"/>
            <a:ext cx="8229600" cy="2286000"/>
          </a:xfrm>
        </p:spPr>
        <p:txBody>
          <a:bodyPr>
            <a:normAutofit/>
          </a:bodyPr>
          <a:lstStyle/>
          <a:p>
            <a:pPr marL="0" indent="0" algn="ctr">
              <a:buNone/>
            </a:pPr>
            <a:r>
              <a:rPr lang="en-US" sz="3600" b="1" smtClean="0">
                <a:solidFill>
                  <a:srgbClr val="0000FF"/>
                </a:solidFill>
                <a:latin typeface="Times New Roman" pitchFamily="18" charset="0"/>
                <a:cs typeface="Times New Roman" pitchFamily="18" charset="0"/>
              </a:rPr>
              <a:t>TRƯỜNG </a:t>
            </a:r>
            <a:r>
              <a:rPr lang="en-US" sz="3600" b="1">
                <a:solidFill>
                  <a:srgbClr val="0000FF"/>
                </a:solidFill>
                <a:latin typeface="Times New Roman" pitchFamily="18" charset="0"/>
                <a:cs typeface="Times New Roman" pitchFamily="18" charset="0"/>
              </a:rPr>
              <a:t>CAO ĐẲNG LÝ TỰ </a:t>
            </a:r>
            <a:r>
              <a:rPr lang="en-US" sz="3600" b="1" smtClean="0">
                <a:solidFill>
                  <a:srgbClr val="0000FF"/>
                </a:solidFill>
                <a:latin typeface="Times New Roman" pitchFamily="18" charset="0"/>
                <a:cs typeface="Times New Roman" pitchFamily="18" charset="0"/>
              </a:rPr>
              <a:t>TRỌNG</a:t>
            </a:r>
          </a:p>
          <a:p>
            <a:pPr marL="0" indent="0" algn="ctr">
              <a:buNone/>
            </a:pPr>
            <a:r>
              <a:rPr lang="en-US" sz="3600" b="1">
                <a:solidFill>
                  <a:srgbClr val="0000FF"/>
                </a:solidFill>
                <a:latin typeface="Times New Roman" pitchFamily="18" charset="0"/>
                <a:cs typeface="Times New Roman" pitchFamily="18" charset="0"/>
              </a:rPr>
              <a:t>THÀNH PHỐ HỒ CHÍ MINH</a:t>
            </a:r>
            <a:endParaRPr lang="en-US" sz="3600">
              <a:solidFill>
                <a:srgbClr val="0000FF"/>
              </a:solidFill>
              <a:latin typeface="Times New Roman" pitchFamily="18" charset="0"/>
              <a:cs typeface="Times New Roman" pitchFamily="18" charset="0"/>
            </a:endParaRPr>
          </a:p>
        </p:txBody>
      </p:sp>
    </p:spTree>
    <p:extLst>
      <p:ext uri="{BB962C8B-B14F-4D97-AF65-F5344CB8AC3E}">
        <p14:creationId xmlns:p14="http://schemas.microsoft.com/office/powerpoint/2010/main" val="26618550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381000"/>
            <a:ext cx="9144000" cy="5715000"/>
          </a:xfrm>
        </p:spPr>
        <p:txBody>
          <a:bodyPr>
            <a:normAutofit/>
          </a:bodyPr>
          <a:lstStyle/>
          <a:p>
            <a:r>
              <a:rPr lang="en-US" b="1" smtClean="0">
                <a:solidFill>
                  <a:srgbClr val="FF0000"/>
                </a:solidFill>
                <a:latin typeface="Times New Roman" pitchFamily="18" charset="0"/>
                <a:cs typeface="Times New Roman" pitchFamily="18" charset="0"/>
              </a:rPr>
              <a:t>BÁO CÁO</a:t>
            </a:r>
            <a:br>
              <a:rPr lang="en-US" b="1" smtClean="0">
                <a:solidFill>
                  <a:srgbClr val="FF0000"/>
                </a:solidFill>
                <a:latin typeface="Times New Roman" pitchFamily="18" charset="0"/>
                <a:cs typeface="Times New Roman" pitchFamily="18" charset="0"/>
              </a:rPr>
            </a:br>
            <a:r>
              <a:rPr lang="en-US" smtClean="0">
                <a:latin typeface="Times New Roman" pitchFamily="18" charset="0"/>
                <a:cs typeface="Times New Roman" pitchFamily="18" charset="0"/>
              </a:rPr>
              <a:t/>
            </a:r>
            <a:br>
              <a:rPr lang="en-US" smtClean="0">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SƠ KẾT 05 NĂM THỰC HIỆN </a:t>
            </a:r>
            <a:b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CÔNG TÁC TUYỂN DỤNG VIÊN CHỨC </a:t>
            </a:r>
            <a:r>
              <a:rPr lang="en-US" sz="360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
            </a:r>
            <a:br>
              <a:rPr lang="en-US" sz="3600"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br>
            <a:r>
              <a:rPr lang="en-US" sz="3600" b="1" smtClean="0">
                <a:solidFill>
                  <a:srgbClr val="0000FF"/>
                </a:solidFill>
                <a:effectLst>
                  <a:outerShdw blurRad="38100" dist="38100" dir="2700000" algn="tl">
                    <a:srgbClr val="000000">
                      <a:alpha val="43137"/>
                    </a:srgbClr>
                  </a:outerShdw>
                </a:effectLst>
                <a:latin typeface="Times New Roman" pitchFamily="18" charset="0"/>
                <a:cs typeface="Times New Roman" pitchFamily="18" charset="0"/>
              </a:rPr>
              <a:t>TẠI TRƯỜNG CAO ĐẲNG LÝ TỰ TRỌNG THÀNH PHỐ HỒ CHÍ MINH</a:t>
            </a:r>
            <a:endParaRPr lang="en-US" sz="3600">
              <a:solidFill>
                <a:srgbClr val="0000FF"/>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405864198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0"/>
            <a:ext cx="8915400" cy="1851025"/>
          </a:xfrm>
        </p:spPr>
        <p:txBody>
          <a:bodyPr>
            <a:noAutofit/>
          </a:bodyPr>
          <a:lstStyle/>
          <a:p>
            <a:pPr lvl="0" algn="l">
              <a:tabLst>
                <a:tab pos="914400" algn="l"/>
              </a:tabLst>
            </a:pPr>
            <a:r>
              <a:rPr lang="en-US" sz="3600" b="1" smtClean="0">
                <a:solidFill>
                  <a:srgbClr val="FF0000"/>
                </a:solidFill>
                <a:latin typeface="Times New Roman" pitchFamily="18" charset="0"/>
                <a:cs typeface="Times New Roman" pitchFamily="18" charset="0"/>
              </a:rPr>
              <a:t>1. Khái </a:t>
            </a:r>
            <a:r>
              <a:rPr lang="en-US" sz="3600" b="1">
                <a:solidFill>
                  <a:srgbClr val="FF0000"/>
                </a:solidFill>
                <a:latin typeface="Times New Roman" pitchFamily="18" charset="0"/>
                <a:cs typeface="Times New Roman" pitchFamily="18" charset="0"/>
              </a:rPr>
              <a:t>quát về đặc điểm, tình hình công tác quản lý, phát triển đội ngũ của đơn </a:t>
            </a:r>
            <a:r>
              <a:rPr lang="en-US" sz="3600" b="1" smtClean="0">
                <a:solidFill>
                  <a:srgbClr val="FF0000"/>
                </a:solidFill>
                <a:latin typeface="Times New Roman" pitchFamily="18" charset="0"/>
                <a:cs typeface="Times New Roman" pitchFamily="18" charset="0"/>
              </a:rPr>
              <a:t>vị</a:t>
            </a:r>
            <a:r>
              <a:rPr lang="en-US" sz="3600" b="1">
                <a:solidFill>
                  <a:srgbClr val="FF0000"/>
                </a:solidFill>
                <a:latin typeface="Times New Roman" pitchFamily="18" charset="0"/>
                <a:cs typeface="Times New Roman" pitchFamily="18" charset="0"/>
              </a:rPr>
              <a:t/>
            </a:r>
            <a:br>
              <a:rPr lang="en-US" sz="3600" b="1">
                <a:solidFill>
                  <a:srgbClr val="FF0000"/>
                </a:solidFill>
                <a:latin typeface="Times New Roman" pitchFamily="18" charset="0"/>
                <a:cs typeface="Times New Roman" pitchFamily="18" charset="0"/>
              </a:rPr>
            </a:br>
            <a:r>
              <a:rPr lang="en-US" sz="3600" b="1" smtClean="0">
                <a:solidFill>
                  <a:srgbClr val="0000FF"/>
                </a:solidFill>
                <a:latin typeface="Times New Roman" pitchFamily="18" charset="0"/>
                <a:cs typeface="Times New Roman" pitchFamily="18" charset="0"/>
              </a:rPr>
              <a:t>1.1. Khái </a:t>
            </a:r>
            <a:r>
              <a:rPr lang="en-US" sz="3600" b="1">
                <a:solidFill>
                  <a:srgbClr val="0000FF"/>
                </a:solidFill>
                <a:latin typeface="Times New Roman" pitchFamily="18" charset="0"/>
                <a:cs typeface="Times New Roman" pitchFamily="18" charset="0"/>
              </a:rPr>
              <a:t>quát về mô hình </a:t>
            </a:r>
            <a:r>
              <a:rPr lang="en-US" sz="3600" b="1" smtClean="0">
                <a:solidFill>
                  <a:srgbClr val="0000FF"/>
                </a:solidFill>
                <a:latin typeface="Times New Roman" pitchFamily="18" charset="0"/>
                <a:cs typeface="Times New Roman" pitchFamily="18" charset="0"/>
              </a:rPr>
              <a:t>trường</a:t>
            </a:r>
            <a:endParaRPr lang="en-US" sz="3600" b="1">
              <a:solidFill>
                <a:srgbClr val="0000FF"/>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1905000"/>
            <a:ext cx="8915400" cy="4953000"/>
          </a:xfrm>
        </p:spPr>
        <p:txBody>
          <a:bodyPr>
            <a:noAutofit/>
          </a:bodyPr>
          <a:lstStyle/>
          <a:p>
            <a:pPr lvl="0" indent="457200" algn="just"/>
            <a:r>
              <a:rPr lang="en-US" sz="3600">
                <a:solidFill>
                  <a:srgbClr val="000066"/>
                </a:solidFill>
                <a:latin typeface="Times New Roman" pitchFamily="18" charset="0"/>
                <a:cs typeface="Times New Roman" pitchFamily="18" charset="0"/>
              </a:rPr>
              <a:t>Trường Cao đẳng Kỹ thuật Lý Tự Trọng </a:t>
            </a:r>
            <a:r>
              <a:rPr lang="en-US" sz="3600" smtClean="0">
                <a:solidFill>
                  <a:srgbClr val="000066"/>
                </a:solidFill>
                <a:latin typeface="Times New Roman" pitchFamily="18" charset="0"/>
                <a:cs typeface="Times New Roman" pitchFamily="18" charset="0"/>
              </a:rPr>
              <a:t>Tp. Hồ </a:t>
            </a:r>
            <a:r>
              <a:rPr lang="en-US" sz="3600">
                <a:solidFill>
                  <a:srgbClr val="000066"/>
                </a:solidFill>
                <a:latin typeface="Times New Roman" pitchFamily="18" charset="0"/>
                <a:cs typeface="Times New Roman" pitchFamily="18" charset="0"/>
              </a:rPr>
              <a:t>Chí Minh được thành lập theo Quyết định số 621/QĐ-BGD&amp;ĐT-TCCB ngày 03 tháng 02 năm 2005 của Bộ Trưởng Bộ </a:t>
            </a:r>
            <a:r>
              <a:rPr lang="en-US" sz="3600" smtClean="0">
                <a:solidFill>
                  <a:srgbClr val="000066"/>
                </a:solidFill>
                <a:latin typeface="Times New Roman" pitchFamily="18" charset="0"/>
                <a:cs typeface="Times New Roman" pitchFamily="18" charset="0"/>
              </a:rPr>
              <a:t>GD &amp;ĐT.</a:t>
            </a:r>
            <a:endParaRPr lang="en-US" sz="3600">
              <a:solidFill>
                <a:srgbClr val="000066"/>
              </a:solidFill>
              <a:latin typeface="Times New Roman" pitchFamily="18" charset="0"/>
              <a:cs typeface="Times New Roman" pitchFamily="18" charset="0"/>
            </a:endParaRPr>
          </a:p>
          <a:p>
            <a:pPr indent="457200" algn="just"/>
            <a:r>
              <a:rPr lang="en-US" sz="3600">
                <a:solidFill>
                  <a:srgbClr val="000066"/>
                </a:solidFill>
                <a:latin typeface="Times New Roman" pitchFamily="18" charset="0"/>
                <a:cs typeface="Times New Roman" pitchFamily="18" charset="0"/>
              </a:rPr>
              <a:t>Ngày 17 tháng 7 năm 2017, Trường nhận Quyết định của Bộ Lao động – Thương binh và Xã hội cho phép đổi tên </a:t>
            </a:r>
            <a:r>
              <a:rPr lang="en-US" sz="3600" smtClean="0">
                <a:solidFill>
                  <a:srgbClr val="000066"/>
                </a:solidFill>
                <a:latin typeface="Times New Roman" pitchFamily="18" charset="0"/>
                <a:cs typeface="Times New Roman" pitchFamily="18" charset="0"/>
              </a:rPr>
              <a:t>thành </a:t>
            </a:r>
            <a:r>
              <a:rPr lang="en-US" sz="3600">
                <a:solidFill>
                  <a:srgbClr val="000066"/>
                </a:solidFill>
                <a:latin typeface="Times New Roman" pitchFamily="18" charset="0"/>
                <a:cs typeface="Times New Roman" pitchFamily="18" charset="0"/>
              </a:rPr>
              <a:t>Trường Cao đẳng Lý Tự Trọng </a:t>
            </a:r>
            <a:r>
              <a:rPr lang="en-US" sz="3600" smtClean="0">
                <a:solidFill>
                  <a:srgbClr val="000066"/>
                </a:solidFill>
                <a:latin typeface="Times New Roman" pitchFamily="18" charset="0"/>
                <a:cs typeface="Times New Roman" pitchFamily="18" charset="0"/>
              </a:rPr>
              <a:t>Tp. </a:t>
            </a:r>
            <a:r>
              <a:rPr lang="en-US" sz="3600">
                <a:solidFill>
                  <a:srgbClr val="000066"/>
                </a:solidFill>
                <a:latin typeface="Times New Roman" pitchFamily="18" charset="0"/>
                <a:cs typeface="Times New Roman" pitchFamily="18" charset="0"/>
              </a:rPr>
              <a:t>Hồ Chí Minh.</a:t>
            </a:r>
          </a:p>
        </p:txBody>
      </p:sp>
    </p:spTree>
    <p:extLst>
      <p:ext uri="{BB962C8B-B14F-4D97-AF65-F5344CB8AC3E}">
        <p14:creationId xmlns:p14="http://schemas.microsoft.com/office/powerpoint/2010/main" val="340591024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990600"/>
            <a:ext cx="8686800" cy="6477000"/>
          </a:xfrm>
        </p:spPr>
        <p:txBody>
          <a:bodyPr>
            <a:normAutofit/>
          </a:bodyPr>
          <a:lstStyle/>
          <a:p>
            <a:pPr indent="457200" algn="just">
              <a:spcBef>
                <a:spcPts val="600"/>
              </a:spcBef>
              <a:spcAft>
                <a:spcPts val="600"/>
              </a:spcAft>
            </a:pPr>
            <a:r>
              <a:rPr lang="en-US" sz="3600">
                <a:solidFill>
                  <a:srgbClr val="000066"/>
                </a:solidFill>
                <a:latin typeface="Times New Roman" pitchFamily="18" charset="0"/>
                <a:cs typeface="Times New Roman" pitchFamily="18" charset="0"/>
              </a:rPr>
              <a:t>Trường Cao đẳng Lý Tự Trọng Thành phố Hồ Chí Minh là cơ sở giáo dục cao đẳng công lập thuộc hệ thống giáo dục quốc dân, trực thuộc Ủy ban Nhân dân Thành phố Hồ Chí Minh, chịu sự quản lý tổ chức hoạt động của Sở Giáo dục và Đào tạo Thành phố Hồ Chí Minh. Nhà trường có tư cách pháp nhân, có con dấu và tài khoản riêng.</a:t>
            </a:r>
          </a:p>
        </p:txBody>
      </p:sp>
    </p:spTree>
    <p:extLst>
      <p:ext uri="{BB962C8B-B14F-4D97-AF65-F5344CB8AC3E}">
        <p14:creationId xmlns:p14="http://schemas.microsoft.com/office/powerpoint/2010/main" val="392411891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81001"/>
            <a:ext cx="8763000" cy="761999"/>
          </a:xfrm>
        </p:spPr>
        <p:txBody>
          <a:bodyPr>
            <a:normAutofit/>
          </a:bodyPr>
          <a:lstStyle/>
          <a:p>
            <a:pPr lvl="1" algn="l" rtl="0">
              <a:spcBef>
                <a:spcPct val="0"/>
              </a:spcBef>
            </a:pPr>
            <a:r>
              <a:rPr lang="en-US" sz="3600" b="1" smtClean="0">
                <a:solidFill>
                  <a:srgbClr val="0000FF"/>
                </a:solidFill>
                <a:latin typeface="Times New Roman" pitchFamily="18" charset="0"/>
                <a:cs typeface="Times New Roman" pitchFamily="18" charset="0"/>
              </a:rPr>
              <a:t>1.2. Tình hình nhân sự</a:t>
            </a:r>
            <a:endParaRPr lang="en-US" sz="3600">
              <a:solidFill>
                <a:srgbClr val="0000FF"/>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990600"/>
            <a:ext cx="8686800" cy="5867400"/>
          </a:xfrm>
        </p:spPr>
        <p:txBody>
          <a:bodyPr>
            <a:noAutofit/>
          </a:bodyPr>
          <a:lstStyle/>
          <a:p>
            <a:pPr algn="just"/>
            <a:r>
              <a:rPr lang="en-US" b="1" smtClean="0">
                <a:solidFill>
                  <a:srgbClr val="000066"/>
                </a:solidFill>
                <a:latin typeface="Times New Roman" pitchFamily="18" charset="0"/>
                <a:cs typeface="Times New Roman" pitchFamily="18" charset="0"/>
              </a:rPr>
              <a:t>Tổng </a:t>
            </a:r>
            <a:r>
              <a:rPr lang="en-US" b="1">
                <a:solidFill>
                  <a:srgbClr val="000066"/>
                </a:solidFill>
                <a:latin typeface="Times New Roman" pitchFamily="18" charset="0"/>
                <a:cs typeface="Times New Roman" pitchFamily="18" charset="0"/>
              </a:rPr>
              <a:t>nhân sự toàn trường: </a:t>
            </a:r>
            <a:r>
              <a:rPr lang="en-US" b="1">
                <a:solidFill>
                  <a:srgbClr val="FF0000"/>
                </a:solidFill>
                <a:latin typeface="Times New Roman" pitchFamily="18" charset="0"/>
                <a:cs typeface="Times New Roman" pitchFamily="18" charset="0"/>
              </a:rPr>
              <a:t>325</a:t>
            </a:r>
            <a:r>
              <a:rPr lang="en-US" b="1">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người</a:t>
            </a:r>
            <a:endParaRPr lang="en-US">
              <a:solidFill>
                <a:srgbClr val="000066"/>
              </a:solidFill>
              <a:latin typeface="Times New Roman" pitchFamily="18" charset="0"/>
              <a:cs typeface="Times New Roman" pitchFamily="18" charset="0"/>
            </a:endParaRPr>
          </a:p>
          <a:p>
            <a:pPr marL="58738" lvl="2" algn="just"/>
            <a:r>
              <a:rPr lang="en-US" sz="3200" b="1" smtClean="0">
                <a:solidFill>
                  <a:srgbClr val="0000FF"/>
                </a:solidFill>
                <a:latin typeface="Times New Roman" pitchFamily="18" charset="0"/>
                <a:cs typeface="Times New Roman" pitchFamily="18" charset="0"/>
              </a:rPr>
              <a:t>1.2.1. Cán </a:t>
            </a:r>
            <a:r>
              <a:rPr lang="en-US" sz="3200" b="1">
                <a:solidFill>
                  <a:srgbClr val="0000FF"/>
                </a:solidFill>
                <a:latin typeface="Times New Roman" pitchFamily="18" charset="0"/>
                <a:cs typeface="Times New Roman" pitchFamily="18" charset="0"/>
              </a:rPr>
              <a:t>bộ quản lý: </a:t>
            </a:r>
            <a:r>
              <a:rPr lang="en-US" sz="3200">
                <a:solidFill>
                  <a:srgbClr val="FF0000"/>
                </a:solidFill>
                <a:latin typeface="Times New Roman" pitchFamily="18" charset="0"/>
                <a:cs typeface="Times New Roman" pitchFamily="18" charset="0"/>
              </a:rPr>
              <a:t>26</a:t>
            </a:r>
            <a:r>
              <a:rPr lang="en-US" sz="3200">
                <a:solidFill>
                  <a:srgbClr val="000066"/>
                </a:solidFill>
                <a:latin typeface="Times New Roman" pitchFamily="18" charset="0"/>
                <a:cs typeface="Times New Roman" pitchFamily="18" charset="0"/>
              </a:rPr>
              <a:t> người, trong đó:</a:t>
            </a:r>
          </a:p>
          <a:p>
            <a:pPr lvl="0" algn="just"/>
            <a:r>
              <a:rPr lang="en-US" smtClean="0">
                <a:solidFill>
                  <a:srgbClr val="000066"/>
                </a:solidFill>
                <a:latin typeface="Times New Roman" pitchFamily="18" charset="0"/>
                <a:cs typeface="Times New Roman" pitchFamily="18" charset="0"/>
              </a:rPr>
              <a:t>- Ban </a:t>
            </a:r>
            <a:r>
              <a:rPr lang="en-US">
                <a:solidFill>
                  <a:srgbClr val="000066"/>
                </a:solidFill>
                <a:latin typeface="Times New Roman" pitchFamily="18" charset="0"/>
                <a:cs typeface="Times New Roman" pitchFamily="18" charset="0"/>
              </a:rPr>
              <a:t>Giám hiệu: </a:t>
            </a:r>
            <a:r>
              <a:rPr lang="en-US">
                <a:solidFill>
                  <a:srgbClr val="FF0000"/>
                </a:solidFill>
                <a:latin typeface="Times New Roman" pitchFamily="18" charset="0"/>
                <a:cs typeface="Times New Roman" pitchFamily="18" charset="0"/>
              </a:rPr>
              <a:t>04</a:t>
            </a:r>
          </a:p>
          <a:p>
            <a:pPr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chuyên môn: </a:t>
            </a:r>
            <a:r>
              <a:rPr lang="en-US">
                <a:solidFill>
                  <a:srgbClr val="FF0000"/>
                </a:solidFill>
                <a:latin typeface="Times New Roman" pitchFamily="18" charset="0"/>
                <a:cs typeface="Times New Roman" pitchFamily="18" charset="0"/>
              </a:rPr>
              <a:t>4</a:t>
            </a:r>
            <a:r>
              <a:rPr lang="en-US">
                <a:solidFill>
                  <a:srgbClr val="000066"/>
                </a:solidFill>
                <a:latin typeface="Times New Roman" pitchFamily="18" charset="0"/>
                <a:cs typeface="Times New Roman" pitchFamily="18" charset="0"/>
              </a:rPr>
              <a:t> Thạc sĩ</a:t>
            </a:r>
          </a:p>
          <a:p>
            <a:pPr marL="398463" indent="-398463"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lý luận chính trị: </a:t>
            </a:r>
            <a:endParaRPr lang="en-US" smtClean="0">
              <a:solidFill>
                <a:srgbClr val="000066"/>
              </a:solidFill>
              <a:latin typeface="Times New Roman" pitchFamily="18" charset="0"/>
              <a:cs typeface="Times New Roman" pitchFamily="18" charset="0"/>
            </a:endParaRPr>
          </a:p>
          <a:p>
            <a:pPr marL="398463" indent="58738" algn="just"/>
            <a:r>
              <a:rPr lang="en-US" smtClean="0">
                <a:solidFill>
                  <a:srgbClr val="000066"/>
                </a:solidFill>
                <a:latin typeface="Times New Roman" pitchFamily="18" charset="0"/>
                <a:cs typeface="Times New Roman" pitchFamily="18" charset="0"/>
              </a:rPr>
              <a:t>   Cao </a:t>
            </a:r>
            <a:r>
              <a:rPr lang="en-US">
                <a:solidFill>
                  <a:srgbClr val="000066"/>
                </a:solidFill>
                <a:latin typeface="Times New Roman" pitchFamily="18" charset="0"/>
                <a:cs typeface="Times New Roman" pitchFamily="18" charset="0"/>
              </a:rPr>
              <a:t>cấp: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Cử nhân: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Trung cấp: </a:t>
            </a:r>
            <a:r>
              <a:rPr lang="en-US">
                <a:solidFill>
                  <a:srgbClr val="FF0000"/>
                </a:solidFill>
                <a:latin typeface="Times New Roman" pitchFamily="18" charset="0"/>
                <a:cs typeface="Times New Roman" pitchFamily="18" charset="0"/>
              </a:rPr>
              <a:t>02</a:t>
            </a:r>
          </a:p>
          <a:p>
            <a:pPr algn="just"/>
            <a:r>
              <a:rPr lang="en-US" smtClean="0">
                <a:solidFill>
                  <a:srgbClr val="000066"/>
                </a:solidFill>
                <a:latin typeface="Times New Roman" pitchFamily="18" charset="0"/>
                <a:cs typeface="Times New Roman" pitchFamily="18" charset="0"/>
              </a:rPr>
              <a:t>- Trưởng, </a:t>
            </a:r>
            <a:r>
              <a:rPr lang="en-US">
                <a:solidFill>
                  <a:srgbClr val="000066"/>
                </a:solidFill>
                <a:latin typeface="Times New Roman" pitchFamily="18" charset="0"/>
                <a:cs typeface="Times New Roman" pitchFamily="18" charset="0"/>
              </a:rPr>
              <a:t>Phó phòng, tổ, trung tâm: </a:t>
            </a:r>
            <a:r>
              <a:rPr lang="en-US" smtClean="0">
                <a:solidFill>
                  <a:srgbClr val="FF0000"/>
                </a:solidFill>
                <a:latin typeface="Times New Roman" pitchFamily="18" charset="0"/>
                <a:cs typeface="Times New Roman" pitchFamily="18" charset="0"/>
              </a:rPr>
              <a:t>22</a:t>
            </a:r>
            <a:r>
              <a:rPr lang="en-US" smtClean="0">
                <a:solidFill>
                  <a:srgbClr val="000066"/>
                </a:solidFill>
                <a:latin typeface="Times New Roman" pitchFamily="18" charset="0"/>
                <a:cs typeface="Times New Roman" pitchFamily="18" charset="0"/>
              </a:rPr>
              <a:t> người</a:t>
            </a:r>
          </a:p>
          <a:p>
            <a:pPr algn="just"/>
            <a:r>
              <a:rPr lang="en-US" smtClean="0">
                <a:solidFill>
                  <a:srgbClr val="000066"/>
                </a:solidFill>
                <a:latin typeface="Times New Roman" pitchFamily="18" charset="0"/>
                <a:cs typeface="Times New Roman" pitchFamily="18" charset="0"/>
              </a:rPr>
              <a:t>    + </a:t>
            </a:r>
            <a:r>
              <a:rPr lang="en-US">
                <a:solidFill>
                  <a:srgbClr val="000066"/>
                </a:solidFill>
                <a:latin typeface="Times New Roman" pitchFamily="18" charset="0"/>
                <a:cs typeface="Times New Roman" pitchFamily="18" charset="0"/>
              </a:rPr>
              <a:t>Trình độ chuyên môn: </a:t>
            </a:r>
            <a:endParaRPr lang="en-US" smtClean="0">
              <a:solidFill>
                <a:srgbClr val="000066"/>
              </a:solidFill>
              <a:latin typeface="Times New Roman" pitchFamily="18" charset="0"/>
              <a:cs typeface="Times New Roman" pitchFamily="18" charset="0"/>
            </a:endParaRPr>
          </a:p>
          <a:p>
            <a:pPr indent="457200" algn="just"/>
            <a:r>
              <a:rPr lang="en-US" smtClean="0">
                <a:solidFill>
                  <a:srgbClr val="FF0000"/>
                </a:solidFill>
                <a:latin typeface="Times New Roman" pitchFamily="18" charset="0"/>
                <a:cs typeface="Times New Roman" pitchFamily="18" charset="0"/>
              </a:rPr>
              <a:t>  01</a:t>
            </a:r>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Tiến sĩ, </a:t>
            </a:r>
            <a:r>
              <a:rPr lang="en-US">
                <a:solidFill>
                  <a:srgbClr val="FF0000"/>
                </a:solidFill>
                <a:latin typeface="Times New Roman" pitchFamily="18" charset="0"/>
                <a:cs typeface="Times New Roman" pitchFamily="18" charset="0"/>
              </a:rPr>
              <a:t>17 </a:t>
            </a:r>
            <a:r>
              <a:rPr lang="en-US">
                <a:solidFill>
                  <a:srgbClr val="000066"/>
                </a:solidFill>
                <a:latin typeface="Times New Roman" pitchFamily="18" charset="0"/>
                <a:cs typeface="Times New Roman" pitchFamily="18" charset="0"/>
              </a:rPr>
              <a:t>Thạc sĩ, </a:t>
            </a:r>
            <a:r>
              <a:rPr lang="en-US">
                <a:solidFill>
                  <a:srgbClr val="FF0000"/>
                </a:solidFill>
                <a:latin typeface="Times New Roman" pitchFamily="18" charset="0"/>
                <a:cs typeface="Times New Roman" pitchFamily="18" charset="0"/>
              </a:rPr>
              <a:t>03</a:t>
            </a:r>
            <a:r>
              <a:rPr lang="en-US">
                <a:solidFill>
                  <a:srgbClr val="000066"/>
                </a:solidFill>
                <a:latin typeface="Times New Roman" pitchFamily="18" charset="0"/>
                <a:cs typeface="Times New Roman" pitchFamily="18" charset="0"/>
              </a:rPr>
              <a:t> Đại học, </a:t>
            </a:r>
            <a:r>
              <a:rPr lang="en-US">
                <a:solidFill>
                  <a:srgbClr val="FF0000"/>
                </a:solidFill>
                <a:latin typeface="Times New Roman" pitchFamily="18" charset="0"/>
                <a:cs typeface="Times New Roman" pitchFamily="18" charset="0"/>
              </a:rPr>
              <a:t>01</a:t>
            </a:r>
            <a:r>
              <a:rPr lang="en-US">
                <a:solidFill>
                  <a:srgbClr val="000066"/>
                </a:solidFill>
                <a:latin typeface="Times New Roman" pitchFamily="18" charset="0"/>
                <a:cs typeface="Times New Roman" pitchFamily="18" charset="0"/>
              </a:rPr>
              <a:t> Cao </a:t>
            </a:r>
            <a:r>
              <a:rPr lang="en-US" smtClean="0">
                <a:solidFill>
                  <a:srgbClr val="000066"/>
                </a:solidFill>
                <a:latin typeface="Times New Roman" pitchFamily="18" charset="0"/>
                <a:cs typeface="Times New Roman" pitchFamily="18" charset="0"/>
              </a:rPr>
              <a:t>đẳng</a:t>
            </a:r>
            <a:endParaRPr lang="en-US">
              <a:solidFill>
                <a:srgbClr val="000066"/>
              </a:solidFill>
              <a:latin typeface="Times New Roman" pitchFamily="18" charset="0"/>
              <a:cs typeface="Times New Roman" pitchFamily="18" charset="0"/>
            </a:endParaRPr>
          </a:p>
        </p:txBody>
      </p:sp>
    </p:spTree>
    <p:extLst>
      <p:ext uri="{BB962C8B-B14F-4D97-AF65-F5344CB8AC3E}">
        <p14:creationId xmlns:p14="http://schemas.microsoft.com/office/powerpoint/2010/main" val="398151956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245806"/>
            <a:ext cx="8915400" cy="6383594"/>
          </a:xfrm>
        </p:spPr>
        <p:txBody>
          <a:bodyPr>
            <a:noAutofit/>
          </a:bodyPr>
          <a:lstStyle/>
          <a:p>
            <a:pPr algn="just"/>
            <a:r>
              <a:rPr lang="en-US" smtClean="0">
                <a:solidFill>
                  <a:srgbClr val="000066"/>
                </a:solidFill>
                <a:latin typeface="Times New Roman" pitchFamily="18" charset="0"/>
                <a:cs typeface="Times New Roman" pitchFamily="18" charset="0"/>
              </a:rPr>
              <a:t>+ Trình độ lý luận chính trị: </a:t>
            </a:r>
          </a:p>
          <a:p>
            <a:pPr algn="just"/>
            <a:r>
              <a:rPr lang="en-US">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   Cao cấp: </a:t>
            </a:r>
            <a:r>
              <a:rPr lang="en-US" smtClean="0">
                <a:solidFill>
                  <a:srgbClr val="FF0000"/>
                </a:solidFill>
                <a:latin typeface="Times New Roman" pitchFamily="18" charset="0"/>
                <a:cs typeface="Times New Roman" pitchFamily="18" charset="0"/>
              </a:rPr>
              <a:t>02</a:t>
            </a:r>
            <a:r>
              <a:rPr lang="en-US" smtClean="0">
                <a:solidFill>
                  <a:srgbClr val="000066"/>
                </a:solidFill>
                <a:latin typeface="Times New Roman" pitchFamily="18" charset="0"/>
                <a:cs typeface="Times New Roman" pitchFamily="18" charset="0"/>
              </a:rPr>
              <a:t>, Trung cấp: </a:t>
            </a:r>
            <a:r>
              <a:rPr lang="en-US" smtClean="0">
                <a:solidFill>
                  <a:srgbClr val="FF0000"/>
                </a:solidFill>
                <a:latin typeface="Times New Roman" pitchFamily="18" charset="0"/>
                <a:cs typeface="Times New Roman" pitchFamily="18" charset="0"/>
              </a:rPr>
              <a:t>10</a:t>
            </a:r>
            <a:r>
              <a:rPr lang="en-US" smtClean="0">
                <a:solidFill>
                  <a:srgbClr val="000066"/>
                </a:solidFill>
                <a:latin typeface="Times New Roman" pitchFamily="18" charset="0"/>
                <a:cs typeface="Times New Roman" pitchFamily="18" charset="0"/>
              </a:rPr>
              <a:t>, Sơ cấp: </a:t>
            </a:r>
            <a:r>
              <a:rPr lang="en-US" smtClean="0">
                <a:solidFill>
                  <a:srgbClr val="FF0000"/>
                </a:solidFill>
                <a:latin typeface="Times New Roman" pitchFamily="18" charset="0"/>
                <a:cs typeface="Times New Roman" pitchFamily="18" charset="0"/>
              </a:rPr>
              <a:t>07</a:t>
            </a:r>
          </a:p>
          <a:p>
            <a:pPr algn="just"/>
            <a:r>
              <a:rPr lang="en-US" smtClean="0">
                <a:solidFill>
                  <a:srgbClr val="000066"/>
                </a:solidFill>
                <a:latin typeface="Times New Roman" pitchFamily="18" charset="0"/>
                <a:cs typeface="Times New Roman" pitchFamily="18" charset="0"/>
              </a:rPr>
              <a:t>Trong </a:t>
            </a:r>
            <a:r>
              <a:rPr lang="en-US" smtClean="0">
                <a:solidFill>
                  <a:srgbClr val="FF0000"/>
                </a:solidFill>
                <a:latin typeface="Times New Roman" pitchFamily="18" charset="0"/>
                <a:cs typeface="Times New Roman" pitchFamily="18" charset="0"/>
              </a:rPr>
              <a:t>26</a:t>
            </a:r>
            <a:r>
              <a:rPr lang="en-US" smtClean="0">
                <a:solidFill>
                  <a:srgbClr val="000066"/>
                </a:solidFill>
                <a:latin typeface="Times New Roman" pitchFamily="18" charset="0"/>
                <a:cs typeface="Times New Roman" pitchFamily="18" charset="0"/>
              </a:rPr>
              <a:t> cán bộ quản lý trên có </a:t>
            </a:r>
            <a:r>
              <a:rPr lang="en-US" smtClean="0">
                <a:solidFill>
                  <a:srgbClr val="FF0000"/>
                </a:solidFill>
                <a:latin typeface="Times New Roman" pitchFamily="18" charset="0"/>
                <a:cs typeface="Times New Roman" pitchFamily="18" charset="0"/>
              </a:rPr>
              <a:t>16</a:t>
            </a:r>
            <a:r>
              <a:rPr lang="en-US" smtClean="0">
                <a:solidFill>
                  <a:srgbClr val="000066"/>
                </a:solidFill>
                <a:latin typeface="Times New Roman" pitchFamily="18" charset="0"/>
                <a:cs typeface="Times New Roman" pitchFamily="18" charset="0"/>
              </a:rPr>
              <a:t> người là giảng viên kiêm chức, giữ ngạch lương giảng viên, giáo viên có tham gia giảng dạy tại trường.</a:t>
            </a:r>
          </a:p>
          <a:p>
            <a:pPr marL="0" lvl="2" algn="just"/>
            <a:r>
              <a:rPr lang="en-US" sz="3200" b="1" smtClean="0">
                <a:solidFill>
                  <a:srgbClr val="0000FF"/>
                </a:solidFill>
                <a:latin typeface="Times New Roman" pitchFamily="18" charset="0"/>
                <a:cs typeface="Times New Roman" pitchFamily="18" charset="0"/>
              </a:rPr>
              <a:t>1.2.2. Giảng </a:t>
            </a:r>
            <a:r>
              <a:rPr lang="en-US" sz="3200" b="1">
                <a:solidFill>
                  <a:srgbClr val="0000FF"/>
                </a:solidFill>
                <a:latin typeface="Times New Roman" pitchFamily="18" charset="0"/>
                <a:cs typeface="Times New Roman" pitchFamily="18" charset="0"/>
              </a:rPr>
              <a:t>viên: </a:t>
            </a:r>
            <a:r>
              <a:rPr lang="en-US" sz="3200">
                <a:solidFill>
                  <a:srgbClr val="FF0000"/>
                </a:solidFill>
                <a:latin typeface="Times New Roman" pitchFamily="18" charset="0"/>
                <a:cs typeface="Times New Roman" pitchFamily="18" charset="0"/>
              </a:rPr>
              <a:t>175</a:t>
            </a:r>
            <a:r>
              <a:rPr lang="en-US" sz="3200">
                <a:solidFill>
                  <a:srgbClr val="000066"/>
                </a:solidFill>
                <a:latin typeface="Times New Roman" pitchFamily="18" charset="0"/>
                <a:cs typeface="Times New Roman" pitchFamily="18" charset="0"/>
              </a:rPr>
              <a:t> CB – GV, trong đó:</a:t>
            </a:r>
          </a:p>
          <a:p>
            <a:pPr lvl="0" algn="just"/>
            <a:r>
              <a:rPr lang="en-US">
                <a:solidFill>
                  <a:srgbClr val="000066"/>
                </a:solidFill>
                <a:latin typeface="Times New Roman" pitchFamily="18" charset="0"/>
                <a:cs typeface="Times New Roman" pitchFamily="18" charset="0"/>
              </a:rPr>
              <a:t>Trưởng, Phó khoa: </a:t>
            </a:r>
            <a:r>
              <a:rPr lang="en-US">
                <a:solidFill>
                  <a:srgbClr val="FF0000"/>
                </a:solidFill>
                <a:latin typeface="Times New Roman" pitchFamily="18" charset="0"/>
                <a:cs typeface="Times New Roman" pitchFamily="18" charset="0"/>
              </a:rPr>
              <a:t>14</a:t>
            </a:r>
            <a:r>
              <a:rPr lang="en-US">
                <a:solidFill>
                  <a:srgbClr val="000066"/>
                </a:solidFill>
                <a:latin typeface="Times New Roman" pitchFamily="18" charset="0"/>
                <a:cs typeface="Times New Roman" pitchFamily="18" charset="0"/>
              </a:rPr>
              <a:t> người</a:t>
            </a:r>
          </a:p>
          <a:p>
            <a:pPr algn="just"/>
            <a:r>
              <a:rPr lang="en-US">
                <a:solidFill>
                  <a:srgbClr val="000066"/>
                </a:solidFill>
                <a:latin typeface="Times New Roman" pitchFamily="18" charset="0"/>
                <a:cs typeface="Times New Roman" pitchFamily="18" charset="0"/>
              </a:rPr>
              <a:t>	+ </a:t>
            </a:r>
            <a:r>
              <a:rPr lang="x-none">
                <a:solidFill>
                  <a:srgbClr val="000066"/>
                </a:solidFill>
                <a:latin typeface="Times New Roman" pitchFamily="18" charset="0"/>
                <a:cs typeface="Times New Roman" pitchFamily="18" charset="0"/>
              </a:rPr>
              <a:t>Trình độ chuyên môn: </a:t>
            </a:r>
            <a:endParaRPr lang="en-US" smtClean="0">
              <a:solidFill>
                <a:srgbClr val="000066"/>
              </a:solidFill>
              <a:latin typeface="Times New Roman" pitchFamily="18" charset="0"/>
              <a:cs typeface="Times New Roman" pitchFamily="18" charset="0"/>
            </a:endParaRPr>
          </a:p>
          <a:p>
            <a:pPr algn="just"/>
            <a:r>
              <a:rPr lang="en-US" smtClean="0">
                <a:solidFill>
                  <a:srgbClr val="FF0000"/>
                </a:solidFill>
                <a:latin typeface="Times New Roman" pitchFamily="18" charset="0"/>
                <a:cs typeface="Times New Roman" pitchFamily="18" charset="0"/>
              </a:rPr>
              <a:t>             </a:t>
            </a:r>
            <a:r>
              <a:rPr lang="x-none" smtClean="0">
                <a:solidFill>
                  <a:srgbClr val="FF0000"/>
                </a:solidFill>
                <a:latin typeface="Times New Roman" pitchFamily="18" charset="0"/>
                <a:cs typeface="Times New Roman" pitchFamily="18" charset="0"/>
              </a:rPr>
              <a:t>01</a:t>
            </a:r>
            <a:r>
              <a:rPr lang="x-none" smtClean="0">
                <a:solidFill>
                  <a:srgbClr val="000066"/>
                </a:solidFill>
                <a:latin typeface="Times New Roman" pitchFamily="18" charset="0"/>
                <a:cs typeface="Times New Roman" pitchFamily="18" charset="0"/>
              </a:rPr>
              <a:t> </a:t>
            </a:r>
            <a:r>
              <a:rPr lang="x-none">
                <a:solidFill>
                  <a:srgbClr val="000066"/>
                </a:solidFill>
                <a:latin typeface="Times New Roman" pitchFamily="18" charset="0"/>
                <a:cs typeface="Times New Roman" pitchFamily="18" charset="0"/>
              </a:rPr>
              <a:t>Tiến sĩ, </a:t>
            </a:r>
            <a:r>
              <a:rPr lang="x-none">
                <a:solidFill>
                  <a:srgbClr val="FF0000"/>
                </a:solidFill>
                <a:latin typeface="Times New Roman" pitchFamily="18" charset="0"/>
                <a:cs typeface="Times New Roman" pitchFamily="18" charset="0"/>
              </a:rPr>
              <a:t>1</a:t>
            </a:r>
            <a:r>
              <a:rPr lang="en-US">
                <a:solidFill>
                  <a:srgbClr val="FF0000"/>
                </a:solidFill>
                <a:latin typeface="Times New Roman" pitchFamily="18" charset="0"/>
                <a:cs typeface="Times New Roman" pitchFamily="18" charset="0"/>
              </a:rPr>
              <a:t>3</a:t>
            </a:r>
            <a:r>
              <a:rPr lang="x-none">
                <a:solidFill>
                  <a:srgbClr val="000066"/>
                </a:solidFill>
                <a:latin typeface="Times New Roman" pitchFamily="18" charset="0"/>
                <a:cs typeface="Times New Roman" pitchFamily="18" charset="0"/>
              </a:rPr>
              <a:t> Thạc sĩ</a:t>
            </a:r>
            <a:endParaRPr lang="en-US">
              <a:solidFill>
                <a:srgbClr val="000066"/>
              </a:solidFill>
              <a:latin typeface="Times New Roman" pitchFamily="18" charset="0"/>
              <a:cs typeface="Times New Roman" pitchFamily="18" charset="0"/>
            </a:endParaRPr>
          </a:p>
          <a:p>
            <a:pPr algn="just"/>
            <a:r>
              <a:rPr lang="en-US">
                <a:solidFill>
                  <a:srgbClr val="000066"/>
                </a:solidFill>
                <a:latin typeface="Times New Roman" pitchFamily="18" charset="0"/>
                <a:cs typeface="Times New Roman" pitchFamily="18" charset="0"/>
              </a:rPr>
              <a:t>	+ </a:t>
            </a:r>
            <a:r>
              <a:rPr lang="x-none">
                <a:solidFill>
                  <a:srgbClr val="000066"/>
                </a:solidFill>
                <a:latin typeface="Times New Roman" pitchFamily="18" charset="0"/>
                <a:cs typeface="Times New Roman" pitchFamily="18" charset="0"/>
              </a:rPr>
              <a:t>Trình độ lý luận chính trị: </a:t>
            </a:r>
            <a:endParaRPr lang="en-US" smtClean="0">
              <a:solidFill>
                <a:srgbClr val="000066"/>
              </a:solidFill>
              <a:latin typeface="Times New Roman" pitchFamily="18" charset="0"/>
              <a:cs typeface="Times New Roman" pitchFamily="18" charset="0"/>
            </a:endParaRPr>
          </a:p>
          <a:p>
            <a:pPr algn="just"/>
            <a:r>
              <a:rPr lang="en-US">
                <a:solidFill>
                  <a:srgbClr val="000066"/>
                </a:solidFill>
                <a:latin typeface="Times New Roman" pitchFamily="18" charset="0"/>
                <a:cs typeface="Times New Roman" pitchFamily="18" charset="0"/>
              </a:rPr>
              <a:t> </a:t>
            </a:r>
            <a:r>
              <a:rPr lang="en-US" smtClean="0">
                <a:solidFill>
                  <a:srgbClr val="000066"/>
                </a:solidFill>
                <a:latin typeface="Times New Roman" pitchFamily="18" charset="0"/>
                <a:cs typeface="Times New Roman" pitchFamily="18" charset="0"/>
              </a:rPr>
              <a:t>            </a:t>
            </a:r>
            <a:r>
              <a:rPr lang="x-none" smtClean="0">
                <a:solidFill>
                  <a:srgbClr val="000066"/>
                </a:solidFill>
                <a:latin typeface="Times New Roman" pitchFamily="18" charset="0"/>
                <a:cs typeface="Times New Roman" pitchFamily="18" charset="0"/>
              </a:rPr>
              <a:t>Trung </a:t>
            </a:r>
            <a:r>
              <a:rPr lang="x-none">
                <a:solidFill>
                  <a:srgbClr val="000066"/>
                </a:solidFill>
                <a:latin typeface="Times New Roman" pitchFamily="18" charset="0"/>
                <a:cs typeface="Times New Roman" pitchFamily="18" charset="0"/>
              </a:rPr>
              <a:t>cấp: </a:t>
            </a:r>
            <a:r>
              <a:rPr lang="x-none">
                <a:solidFill>
                  <a:srgbClr val="FF0000"/>
                </a:solidFill>
                <a:latin typeface="Times New Roman" pitchFamily="18" charset="0"/>
                <a:cs typeface="Times New Roman" pitchFamily="18" charset="0"/>
              </a:rPr>
              <a:t>06</a:t>
            </a:r>
            <a:r>
              <a:rPr lang="x-none">
                <a:solidFill>
                  <a:srgbClr val="000066"/>
                </a:solidFill>
                <a:latin typeface="Times New Roman" pitchFamily="18" charset="0"/>
                <a:cs typeface="Times New Roman" pitchFamily="18" charset="0"/>
              </a:rPr>
              <a:t>, Sơ cấp: </a:t>
            </a:r>
            <a:r>
              <a:rPr lang="x-none">
                <a:solidFill>
                  <a:srgbClr val="FF0000"/>
                </a:solidFill>
                <a:latin typeface="Times New Roman" pitchFamily="18" charset="0"/>
                <a:cs typeface="Times New Roman" pitchFamily="18" charset="0"/>
              </a:rPr>
              <a:t>0</a:t>
            </a:r>
            <a:r>
              <a:rPr lang="en-US">
                <a:solidFill>
                  <a:srgbClr val="FF0000"/>
                </a:solidFill>
                <a:latin typeface="Times New Roman" pitchFamily="18" charset="0"/>
                <a:cs typeface="Times New Roman" pitchFamily="18" charset="0"/>
              </a:rPr>
              <a:t>7</a:t>
            </a:r>
          </a:p>
        </p:txBody>
      </p:sp>
    </p:spTree>
    <p:extLst>
      <p:ext uri="{BB962C8B-B14F-4D97-AF65-F5344CB8AC3E}">
        <p14:creationId xmlns:p14="http://schemas.microsoft.com/office/powerpoint/2010/main" val="343131454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304800"/>
            <a:ext cx="8763000" cy="533400"/>
          </a:xfrm>
        </p:spPr>
        <p:txBody>
          <a:bodyPr>
            <a:normAutofit fontScale="90000"/>
          </a:bodyPr>
          <a:lstStyle/>
          <a:p>
            <a:pPr lvl="0" algn="l"/>
            <a:r>
              <a:rPr kumimoji="0" lang="en-US" sz="4000" b="1" i="0" u="none" strike="noStrike" cap="none" normalizeH="0" baseline="0" smtClean="0">
                <a:ln>
                  <a:noFill/>
                </a:ln>
                <a:solidFill>
                  <a:srgbClr val="0000FF"/>
                </a:solidFill>
                <a:effectLst/>
                <a:latin typeface="Times New Roman" pitchFamily="18" charset="0"/>
                <a:ea typeface="Times New Roman" pitchFamily="18" charset="0"/>
                <a:cs typeface="Times New Roman" pitchFamily="18" charset="0"/>
              </a:rPr>
              <a:t>Giảng</a:t>
            </a:r>
            <a:r>
              <a:rPr kumimoji="0" lang="en-US" sz="3600" b="1" i="0" u="none" strike="noStrike" cap="none" normalizeH="0" baseline="0" smtClean="0">
                <a:ln>
                  <a:noFill/>
                </a:ln>
                <a:solidFill>
                  <a:srgbClr val="0000FF"/>
                </a:solidFill>
                <a:effectLst/>
                <a:latin typeface="Times New Roman" pitchFamily="18" charset="0"/>
                <a:ea typeface="Times New Roman" pitchFamily="18" charset="0"/>
                <a:cs typeface="Times New Roman" pitchFamily="18" charset="0"/>
              </a:rPr>
              <a:t> viên tại các khoa</a:t>
            </a:r>
            <a:r>
              <a:rPr kumimoji="0" lang="en-US" sz="3600" b="1" i="0" u="none" strike="noStrike" cap="none" normalizeH="0" baseline="0" smtClean="0">
                <a:ln>
                  <a:noFill/>
                </a:ln>
                <a:solidFill>
                  <a:srgbClr val="0000FF"/>
                </a:solidFill>
                <a:effectLst/>
                <a:latin typeface="Times New Roman" pitchFamily="18" charset="0"/>
                <a:cs typeface="Times New Roman" pitchFamily="18" charset="0"/>
              </a:rPr>
              <a:t/>
            </a:r>
            <a:br>
              <a:rPr kumimoji="0" lang="en-US" sz="3600" b="1" i="0" u="none" strike="noStrike" cap="none" normalizeH="0" baseline="0" smtClean="0">
                <a:ln>
                  <a:noFill/>
                </a:ln>
                <a:solidFill>
                  <a:srgbClr val="0000FF"/>
                </a:solidFill>
                <a:effectLst/>
                <a:latin typeface="Times New Roman" pitchFamily="18" charset="0"/>
                <a:cs typeface="Times New Roman" pitchFamily="18" charset="0"/>
              </a:rPr>
            </a:br>
            <a:endParaRPr lang="en-US" sz="3600" b="1">
              <a:solidFill>
                <a:srgbClr val="0000FF"/>
              </a:solidFill>
              <a:latin typeface="Times New Roman" pitchFamily="18" charset="0"/>
              <a:cs typeface="Times New Roman"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4131633965"/>
              </p:ext>
            </p:extLst>
          </p:nvPr>
        </p:nvGraphicFramePr>
        <p:xfrm>
          <a:off x="76200" y="838202"/>
          <a:ext cx="8991598" cy="5982927"/>
        </p:xfrm>
        <a:graphic>
          <a:graphicData uri="http://schemas.openxmlformats.org/drawingml/2006/table">
            <a:tbl>
              <a:tblPr firstRow="1" firstCol="1" bandRow="1">
                <a:tableStyleId>{5C22544A-7EE6-4342-B048-85BDC9FD1C3A}</a:tableStyleId>
              </a:tblPr>
              <a:tblGrid>
                <a:gridCol w="692991"/>
                <a:gridCol w="1897809"/>
                <a:gridCol w="975242"/>
                <a:gridCol w="749452"/>
                <a:gridCol w="749452"/>
                <a:gridCol w="735791"/>
                <a:gridCol w="735791"/>
                <a:gridCol w="891511"/>
                <a:gridCol w="891511"/>
                <a:gridCol w="672048"/>
              </a:tblGrid>
              <a:tr h="1087805">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Khoa</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Giảng viên</a:t>
                      </a:r>
                      <a:endParaRPr lang="en-US" sz="2400">
                        <a:effectLst/>
                        <a:latin typeface="Times New Roman" pitchFamily="18" charset="0"/>
                        <a:ea typeface="Times New Roman"/>
                        <a:cs typeface="Times New Roman" pitchFamily="18" charset="0"/>
                      </a:endParaRPr>
                    </a:p>
                  </a:txBody>
                  <a:tcPr marL="55001" marR="55001"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r>
              <a:tr h="108780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Tiến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đẳng</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1</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Khoa học cơ bản</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30</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2</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a:t>
                      </a:r>
                      <a:endParaRPr lang="en-US" sz="2400" smtClean="0">
                        <a:effectLst/>
                        <a:latin typeface="Times New Roman" pitchFamily="18" charset="0"/>
                        <a:cs typeface="Times New Roman" pitchFamily="18" charset="0"/>
                      </a:endParaRPr>
                    </a:p>
                    <a:p>
                      <a:pPr>
                        <a:lnSpc>
                          <a:spcPct val="115000"/>
                        </a:lnSpc>
                        <a:spcAft>
                          <a:spcPts val="0"/>
                        </a:spcAft>
                      </a:pPr>
                      <a:r>
                        <a:rPr lang="en-US" sz="2400" smtClean="0">
                          <a:effectLst/>
                          <a:latin typeface="Times New Roman" pitchFamily="18" charset="0"/>
                          <a:cs typeface="Times New Roman" pitchFamily="18" charset="0"/>
                        </a:rPr>
                        <a:t>Cơ </a:t>
                      </a:r>
                      <a:r>
                        <a:rPr lang="en-US" sz="2400">
                          <a:effectLst/>
                          <a:latin typeface="Times New Roman" pitchFamily="18" charset="0"/>
                          <a:cs typeface="Times New Roman" pitchFamily="18" charset="0"/>
                        </a:rPr>
                        <a:t>khí</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1087805">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3</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16</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543902">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4</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Kinh tế</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marL="0" algn="ctr" defTabSz="914400" rtl="0" eaLnBrk="1" latinLnBrk="0" hangingPunct="1">
                        <a:lnSpc>
                          <a:spcPct val="115000"/>
                        </a:lnSpc>
                        <a:spcAft>
                          <a:spcPts val="0"/>
                        </a:spcAft>
                      </a:pPr>
                      <a:r>
                        <a:rPr lang="en-US" sz="2800" b="1" kern="1200" smtClean="0">
                          <a:solidFill>
                            <a:schemeClr val="dk1"/>
                          </a:solidFill>
                          <a:effectLst/>
                          <a:latin typeface="Times New Roman" pitchFamily="18" charset="0"/>
                          <a:ea typeface="+mn-ea"/>
                          <a:cs typeface="Times New Roman" pitchFamily="18" charset="0"/>
                        </a:rPr>
                        <a:t>01</a:t>
                      </a:r>
                      <a:endParaRPr lang="en-US" sz="2800" b="1" kern="1200">
                        <a:solidFill>
                          <a:schemeClr val="dk1"/>
                        </a:solidFill>
                        <a:effectLst/>
                        <a:latin typeface="Times New Roman" pitchFamily="18" charset="0"/>
                        <a:ea typeface="+mn-ea"/>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bl>
          </a:graphicData>
        </a:graphic>
      </p:graphicFrame>
    </p:spTree>
    <p:extLst>
      <p:ext uri="{BB962C8B-B14F-4D97-AF65-F5344CB8AC3E}">
        <p14:creationId xmlns:p14="http://schemas.microsoft.com/office/powerpoint/2010/main" val="236601482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217717588"/>
              </p:ext>
            </p:extLst>
          </p:nvPr>
        </p:nvGraphicFramePr>
        <p:xfrm>
          <a:off x="0" y="2209800"/>
          <a:ext cx="9143998" cy="4696968"/>
        </p:xfrm>
        <a:graphic>
          <a:graphicData uri="http://schemas.openxmlformats.org/drawingml/2006/table">
            <a:tbl>
              <a:tblPr firstRow="1" firstCol="1" bandRow="1">
                <a:tableStyleId>{5C22544A-7EE6-4342-B048-85BDC9FD1C3A}</a:tableStyleId>
              </a:tblPr>
              <a:tblGrid>
                <a:gridCol w="704737"/>
                <a:gridCol w="1984675"/>
                <a:gridCol w="937072"/>
                <a:gridCol w="762154"/>
                <a:gridCol w="762154"/>
                <a:gridCol w="748263"/>
                <a:gridCol w="748263"/>
                <a:gridCol w="906621"/>
                <a:gridCol w="906621"/>
                <a:gridCol w="683438"/>
              </a:tblGrid>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5</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b="0">
                          <a:solidFill>
                            <a:schemeClr val="tx1"/>
                          </a:solidFill>
                          <a:effectLst/>
                          <a:latin typeface="Times New Roman" pitchFamily="18" charset="0"/>
                          <a:cs typeface="Times New Roman" pitchFamily="18" charset="0"/>
                        </a:rPr>
                        <a:t>Khoa CN Điện – </a:t>
                      </a:r>
                      <a:r>
                        <a:rPr lang="en-US" sz="2400" b="0" smtClean="0">
                          <a:solidFill>
                            <a:schemeClr val="tx1"/>
                          </a:solidFill>
                          <a:effectLst/>
                          <a:latin typeface="Times New Roman" pitchFamily="18" charset="0"/>
                          <a:cs typeface="Times New Roman" pitchFamily="18" charset="0"/>
                        </a:rPr>
                        <a:t>Điện</a:t>
                      </a:r>
                      <a:r>
                        <a:rPr lang="en-US" sz="2400" b="0" baseline="0" smtClean="0">
                          <a:solidFill>
                            <a:schemeClr val="tx1"/>
                          </a:solidFill>
                          <a:effectLst/>
                          <a:latin typeface="Times New Roman" pitchFamily="18" charset="0"/>
                          <a:cs typeface="Times New Roman" pitchFamily="18" charset="0"/>
                        </a:rPr>
                        <a:t> </a:t>
                      </a:r>
                      <a:r>
                        <a:rPr lang="en-US" sz="2400" b="0" smtClean="0">
                          <a:solidFill>
                            <a:schemeClr val="tx1"/>
                          </a:solidFill>
                          <a:effectLst/>
                          <a:latin typeface="Times New Roman" pitchFamily="18" charset="0"/>
                          <a:cs typeface="Times New Roman" pitchFamily="18" charset="0"/>
                        </a:rPr>
                        <a:t>tử</a:t>
                      </a:r>
                      <a:endParaRPr lang="en-US" sz="2400" b="0">
                        <a:solidFill>
                          <a:schemeClr val="tx1"/>
                        </a:solidFill>
                        <a:effectLst/>
                        <a:latin typeface="Times New Roman" pitchFamily="18" charset="0"/>
                        <a:ea typeface="Times New Roman"/>
                        <a:cs typeface="Times New Roman" pitchFamily="18" charset="0"/>
                      </a:endParaRPr>
                    </a:p>
                  </a:txBody>
                  <a:tcPr marL="55001" marR="55001" marT="0" marB="0">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30</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19</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11</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27</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gn="ctr">
                        <a:lnSpc>
                          <a:spcPct val="115000"/>
                        </a:lnSpc>
                        <a:spcAft>
                          <a:spcPts val="0"/>
                        </a:spcAft>
                      </a:pPr>
                      <a:r>
                        <a:rPr lang="en-US" sz="2800" b="1">
                          <a:solidFill>
                            <a:schemeClr val="tx1"/>
                          </a:solidFill>
                          <a:effectLst/>
                          <a:latin typeface="Times New Roman" pitchFamily="18" charset="0"/>
                          <a:cs typeface="Times New Roman" pitchFamily="18" charset="0"/>
                        </a:rPr>
                        <a:t>01</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c>
                  <a:txBody>
                    <a:bodyPr/>
                    <a:lstStyle/>
                    <a:p>
                      <a:pPr>
                        <a:lnSpc>
                          <a:spcPct val="115000"/>
                        </a:lnSpc>
                        <a:spcAft>
                          <a:spcPts val="0"/>
                        </a:spcAft>
                      </a:pPr>
                      <a:r>
                        <a:rPr lang="en-US" sz="2800" b="1">
                          <a:solidFill>
                            <a:schemeClr val="tx1"/>
                          </a:solidFill>
                          <a:effectLst/>
                          <a:latin typeface="Times New Roman" pitchFamily="18" charset="0"/>
                          <a:cs typeface="Times New Roman" pitchFamily="18" charset="0"/>
                        </a:rPr>
                        <a:t> </a:t>
                      </a:r>
                      <a:endParaRPr lang="en-US" sz="2800" b="1">
                        <a:solidFill>
                          <a:schemeClr val="tx1"/>
                        </a:solidFill>
                        <a:effectLst/>
                        <a:latin typeface="Times New Roman" pitchFamily="18" charset="0"/>
                        <a:ea typeface="Times New Roman"/>
                        <a:cs typeface="Times New Roman" pitchFamily="18" charset="0"/>
                      </a:endParaRPr>
                    </a:p>
                  </a:txBody>
                  <a:tcPr marL="55001" marR="55001" marT="0" marB="0" anchor="ctr">
                    <a:solidFill>
                      <a:schemeClr val="bg1">
                        <a:lumMod val="95000"/>
                      </a:schemeClr>
                    </a:solidFill>
                  </a:tcP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6</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Động lực</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17</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7</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May – Thời trang</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6</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8</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CN Nhiệt – Lạnh</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9</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07</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662336">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9</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400">
                          <a:effectLst/>
                          <a:latin typeface="Times New Roman" pitchFamily="18" charset="0"/>
                          <a:cs typeface="Times New Roman" pitchFamily="18" charset="0"/>
                        </a:rPr>
                        <a:t>Khoa Công nghệ thông tin</a:t>
                      </a:r>
                      <a:endParaRPr lang="en-US" sz="2400">
                        <a:effectLst/>
                        <a:latin typeface="Times New Roman" pitchFamily="18" charset="0"/>
                        <a:ea typeface="Times New Roman"/>
                        <a:cs typeface="Times New Roman" pitchFamily="18" charset="0"/>
                      </a:endParaRPr>
                    </a:p>
                  </a:txBody>
                  <a:tcPr marL="55001" marR="55001" marT="0" marB="0"/>
                </a:tc>
                <a:tc>
                  <a:txBody>
                    <a:bodyPr/>
                    <a:lstStyle/>
                    <a:p>
                      <a:pPr algn="ctr">
                        <a:lnSpc>
                          <a:spcPct val="115000"/>
                        </a:lnSpc>
                        <a:spcAft>
                          <a:spcPts val="0"/>
                        </a:spcAft>
                      </a:pPr>
                      <a:r>
                        <a:rPr lang="en-US" sz="2800" b="1">
                          <a:effectLst/>
                          <a:latin typeface="Times New Roman" pitchFamily="18" charset="0"/>
                          <a:cs typeface="Times New Roman" pitchFamily="18" charset="0"/>
                        </a:rPr>
                        <a:t>25</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14</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23</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55001" marR="55001" marT="0" marB="0" anchor="ctr"/>
                </a:tc>
                <a:tc>
                  <a:txBody>
                    <a:bodyPr/>
                    <a:lstStyle/>
                    <a:p>
                      <a:pP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55001" marR="55001" marT="0" marB="0" anchor="ctr"/>
                </a:tc>
              </a:tr>
              <a:tr h="331168">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b="1">
                          <a:solidFill>
                            <a:srgbClr val="FF0000"/>
                          </a:solidFill>
                          <a:effectLst/>
                          <a:latin typeface="Times New Roman" pitchFamily="18" charset="0"/>
                          <a:cs typeface="Times New Roman" pitchFamily="18" charset="0"/>
                        </a:rPr>
                        <a:t>Tổng số:</a:t>
                      </a:r>
                      <a:endParaRPr lang="en-US" sz="24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175</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01</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110</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64</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00</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127</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11</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 </a:t>
                      </a:r>
                      <a:endParaRPr lang="en-US" sz="2800" b="1">
                        <a:solidFill>
                          <a:srgbClr val="FF0000"/>
                        </a:solidFill>
                        <a:effectLst/>
                        <a:latin typeface="Times New Roman" pitchFamily="18" charset="0"/>
                        <a:ea typeface="Times New Roman"/>
                        <a:cs typeface="Times New Roman" pitchFamily="18" charset="0"/>
                      </a:endParaRPr>
                    </a:p>
                  </a:txBody>
                  <a:tcPr marL="55001" marR="55001" marT="0" marB="0" anchor="ctr"/>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256649171"/>
              </p:ext>
            </p:extLst>
          </p:nvPr>
        </p:nvGraphicFramePr>
        <p:xfrm>
          <a:off x="0" y="44245"/>
          <a:ext cx="9144001" cy="2175610"/>
        </p:xfrm>
        <a:graphic>
          <a:graphicData uri="http://schemas.openxmlformats.org/drawingml/2006/table">
            <a:tbl>
              <a:tblPr firstRow="1" firstCol="1" bandRow="1">
                <a:tableStyleId>{5C22544A-7EE6-4342-B048-85BDC9FD1C3A}</a:tableStyleId>
              </a:tblPr>
              <a:tblGrid>
                <a:gridCol w="704737"/>
                <a:gridCol w="1962263"/>
                <a:gridCol w="914400"/>
                <a:gridCol w="807239"/>
                <a:gridCol w="762155"/>
                <a:gridCol w="748262"/>
                <a:gridCol w="748262"/>
                <a:gridCol w="906622"/>
                <a:gridCol w="906622"/>
                <a:gridCol w="683439"/>
              </a:tblGrid>
              <a:tr h="1087805">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Khoa</a:t>
                      </a:r>
                      <a:endParaRPr lang="en-US" sz="2400">
                        <a:effectLst/>
                        <a:latin typeface="Times New Roman" pitchFamily="18" charset="0"/>
                        <a:ea typeface="Times New Roman"/>
                        <a:cs typeface="Times New Roman" pitchFamily="18" charset="0"/>
                      </a:endParaRPr>
                    </a:p>
                  </a:txBody>
                  <a:tcPr marL="55001" marR="55001"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Giảng viên</a:t>
                      </a:r>
                      <a:endParaRPr lang="en-US" sz="2400">
                        <a:effectLst/>
                        <a:latin typeface="Times New Roman" pitchFamily="18" charset="0"/>
                        <a:ea typeface="Times New Roman"/>
                        <a:cs typeface="Times New Roman" pitchFamily="18" charset="0"/>
                      </a:endParaRPr>
                    </a:p>
                  </a:txBody>
                  <a:tcPr marL="55001" marR="55001"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55001" marR="55001" marT="0" marB="0" anchor="ctr"/>
                </a:tc>
                <a:tc hMerge="1">
                  <a:txBody>
                    <a:bodyPr/>
                    <a:lstStyle/>
                    <a:p>
                      <a:endParaRPr lang="en-US"/>
                    </a:p>
                  </a:txBody>
                  <a:tcPr/>
                </a:tc>
                <a:tc hMerge="1">
                  <a:txBody>
                    <a:bodyPr/>
                    <a:lstStyle/>
                    <a:p>
                      <a:endParaRPr lang="en-US"/>
                    </a:p>
                  </a:txBody>
                  <a:tcPr/>
                </a:tc>
              </a:tr>
              <a:tr h="1087805">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Tiến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đẳng</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55001" marR="55001"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55001" marR="55001" marT="0" marB="0" anchor="ctr"/>
                </a:tc>
              </a:tr>
            </a:tbl>
          </a:graphicData>
        </a:graphic>
      </p:graphicFrame>
    </p:spTree>
    <p:extLst>
      <p:ext uri="{BB962C8B-B14F-4D97-AF65-F5344CB8AC3E}">
        <p14:creationId xmlns:p14="http://schemas.microsoft.com/office/powerpoint/2010/main" val="100541410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6200" y="76200"/>
            <a:ext cx="8763000" cy="1295399"/>
          </a:xfrm>
        </p:spPr>
        <p:txBody>
          <a:bodyPr>
            <a:normAutofit/>
          </a:bodyPr>
          <a:lstStyle/>
          <a:p>
            <a:pPr lvl="2" algn="l" rtl="0">
              <a:spcBef>
                <a:spcPct val="0"/>
              </a:spcBef>
            </a:pPr>
            <a:r>
              <a:rPr lang="en-US" sz="3600" b="1" smtClean="0">
                <a:solidFill>
                  <a:srgbClr val="0000FF"/>
                </a:solidFill>
                <a:latin typeface="Times New Roman" pitchFamily="18" charset="0"/>
                <a:cs typeface="Times New Roman" pitchFamily="18" charset="0"/>
              </a:rPr>
              <a:t>1.2.3. Nhân viên: </a:t>
            </a:r>
            <a:r>
              <a:rPr lang="en-US" sz="3600" smtClean="0">
                <a:solidFill>
                  <a:srgbClr val="FF0000"/>
                </a:solidFill>
                <a:latin typeface="Times New Roman" pitchFamily="18" charset="0"/>
                <a:cs typeface="Times New Roman" pitchFamily="18" charset="0"/>
              </a:rPr>
              <a:t>124</a:t>
            </a:r>
            <a:r>
              <a:rPr lang="en-US" sz="3600" smtClean="0">
                <a:solidFill>
                  <a:srgbClr val="000066"/>
                </a:solidFill>
                <a:latin typeface="Times New Roman" pitchFamily="18" charset="0"/>
                <a:cs typeface="Times New Roman" pitchFamily="18" charset="0"/>
              </a:rPr>
              <a:t> người, trong đó:</a:t>
            </a:r>
            <a:r>
              <a:rPr lang="en-US" sz="3600" smtClean="0">
                <a:solidFill>
                  <a:srgbClr val="FF0000"/>
                </a:solidFill>
                <a:latin typeface="Times New Roman" pitchFamily="18" charset="0"/>
                <a:cs typeface="Times New Roman" pitchFamily="18" charset="0"/>
              </a:rPr>
              <a:t/>
            </a:r>
            <a:br>
              <a:rPr lang="en-US" sz="3600" smtClean="0">
                <a:solidFill>
                  <a:srgbClr val="FF0000"/>
                </a:solidFill>
                <a:latin typeface="Times New Roman" pitchFamily="18" charset="0"/>
                <a:cs typeface="Times New Roman" pitchFamily="18" charset="0"/>
              </a:rPr>
            </a:br>
            <a:endParaRPr lang="en-US" sz="3600">
              <a:solidFill>
                <a:srgbClr val="FF0000"/>
              </a:solidFill>
              <a:latin typeface="Times New Roman" pitchFamily="18" charset="0"/>
              <a:cs typeface="Times New Roman" pitchFamily="18" charset="0"/>
            </a:endParaRPr>
          </a:p>
        </p:txBody>
      </p:sp>
      <p:sp>
        <p:nvSpPr>
          <p:cNvPr id="3" name="Subtitle 2"/>
          <p:cNvSpPr>
            <a:spLocks noGrp="1"/>
          </p:cNvSpPr>
          <p:nvPr>
            <p:ph type="subTitle" idx="1"/>
          </p:nvPr>
        </p:nvSpPr>
        <p:spPr>
          <a:xfrm>
            <a:off x="228600" y="1066800"/>
            <a:ext cx="8686800" cy="5791200"/>
          </a:xfrm>
        </p:spPr>
        <p:txBody>
          <a:bodyPr>
            <a:noAutofit/>
          </a:bodyPr>
          <a:lstStyle/>
          <a:p>
            <a:pPr lvl="0" algn="just"/>
            <a:r>
              <a:rPr lang="x-none" sz="3600" smtClean="0">
                <a:solidFill>
                  <a:srgbClr val="000066"/>
                </a:solidFill>
                <a:latin typeface="Times New Roman" pitchFamily="18" charset="0"/>
                <a:cs typeface="Times New Roman" pitchFamily="18" charset="0"/>
              </a:rPr>
              <a:t>Biên </a:t>
            </a:r>
            <a:r>
              <a:rPr lang="x-none" sz="3600">
                <a:solidFill>
                  <a:srgbClr val="000066"/>
                </a:solidFill>
                <a:latin typeface="Times New Roman" pitchFamily="18" charset="0"/>
                <a:cs typeface="Times New Roman" pitchFamily="18" charset="0"/>
              </a:rPr>
              <a:t>chế: </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60</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người</a:t>
            </a:r>
            <a:r>
              <a:rPr lang="en-US" sz="3600">
                <a:solidFill>
                  <a:srgbClr val="000066"/>
                </a:solidFill>
                <a:latin typeface="Times New Roman" pitchFamily="18" charset="0"/>
                <a:cs typeface="Times New Roman" pitchFamily="18" charset="0"/>
              </a:rPr>
              <a:t>;</a:t>
            </a:r>
          </a:p>
          <a:p>
            <a:pPr lvl="0" algn="just"/>
            <a:r>
              <a:rPr lang="x-none" sz="3600" smtClean="0">
                <a:solidFill>
                  <a:srgbClr val="000066"/>
                </a:solidFill>
                <a:latin typeface="Times New Roman" pitchFamily="18" charset="0"/>
                <a:cs typeface="Times New Roman" pitchFamily="18" charset="0"/>
              </a:rPr>
              <a:t>H</a:t>
            </a:r>
            <a:r>
              <a:rPr lang="en-US" sz="3600" smtClean="0">
                <a:solidFill>
                  <a:srgbClr val="000066"/>
                </a:solidFill>
                <a:latin typeface="Times New Roman" pitchFamily="18" charset="0"/>
                <a:cs typeface="Times New Roman" pitchFamily="18" charset="0"/>
              </a:rPr>
              <a:t>ĐLĐ</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có </a:t>
            </a:r>
            <a:r>
              <a:rPr lang="en-US" sz="3600" smtClean="0">
                <a:solidFill>
                  <a:srgbClr val="000066"/>
                </a:solidFill>
                <a:latin typeface="Times New Roman" pitchFamily="18" charset="0"/>
                <a:cs typeface="Times New Roman" pitchFamily="18" charset="0"/>
              </a:rPr>
              <a:t>TH</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từ 12 đến 36 </a:t>
            </a:r>
            <a:r>
              <a:rPr lang="x-none" sz="3600" smtClean="0">
                <a:solidFill>
                  <a:srgbClr val="000066"/>
                </a:solidFill>
                <a:latin typeface="Times New Roman" pitchFamily="18" charset="0"/>
                <a:cs typeface="Times New Roman" pitchFamily="18" charset="0"/>
              </a:rPr>
              <a:t>tháng:</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16</a:t>
            </a:r>
            <a:r>
              <a:rPr lang="x-none" sz="3600" smtClean="0">
                <a:solidFill>
                  <a:srgbClr val="000066"/>
                </a:solidFill>
                <a:latin typeface="Times New Roman" pitchFamily="18" charset="0"/>
                <a:cs typeface="Times New Roman" pitchFamily="18" charset="0"/>
              </a:rPr>
              <a:t> </a:t>
            </a:r>
            <a:r>
              <a:rPr lang="x-none" sz="3600">
                <a:solidFill>
                  <a:srgbClr val="000066"/>
                </a:solidFill>
                <a:latin typeface="Times New Roman" pitchFamily="18" charset="0"/>
                <a:cs typeface="Times New Roman" pitchFamily="18" charset="0"/>
              </a:rPr>
              <a:t>người</a:t>
            </a:r>
            <a:r>
              <a:rPr lang="en-US" sz="3600">
                <a:solidFill>
                  <a:srgbClr val="000066"/>
                </a:solidFill>
                <a:latin typeface="Times New Roman" pitchFamily="18" charset="0"/>
                <a:cs typeface="Times New Roman" pitchFamily="18" charset="0"/>
              </a:rPr>
              <a:t>;</a:t>
            </a:r>
          </a:p>
          <a:p>
            <a:pPr lvl="0" algn="just"/>
            <a:r>
              <a:rPr lang="x-none" sz="3600">
                <a:solidFill>
                  <a:srgbClr val="000066"/>
                </a:solidFill>
                <a:latin typeface="Times New Roman" pitchFamily="18" charset="0"/>
                <a:cs typeface="Times New Roman" pitchFamily="18" charset="0"/>
              </a:rPr>
              <a:t>Hợp đồng không thời</a:t>
            </a:r>
            <a:r>
              <a:rPr lang="en-US" sz="3600">
                <a:solidFill>
                  <a:srgbClr val="000066"/>
                </a:solidFill>
                <a:latin typeface="Times New Roman" pitchFamily="18" charset="0"/>
                <a:cs typeface="Times New Roman" pitchFamily="18" charset="0"/>
              </a:rPr>
              <a:t> hạn: </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38</a:t>
            </a:r>
            <a:r>
              <a:rPr lang="en-US" sz="3600" smtClean="0">
                <a:solidFill>
                  <a:srgbClr val="000066"/>
                </a:solidFill>
                <a:latin typeface="Times New Roman" pitchFamily="18" charset="0"/>
                <a:cs typeface="Times New Roman" pitchFamily="18" charset="0"/>
              </a:rPr>
              <a:t> </a:t>
            </a:r>
            <a:r>
              <a:rPr lang="en-US" sz="3600">
                <a:solidFill>
                  <a:srgbClr val="000066"/>
                </a:solidFill>
                <a:latin typeface="Times New Roman" pitchFamily="18" charset="0"/>
                <a:cs typeface="Times New Roman" pitchFamily="18" charset="0"/>
              </a:rPr>
              <a:t>người;</a:t>
            </a:r>
          </a:p>
          <a:p>
            <a:pPr lvl="0" algn="just"/>
            <a:r>
              <a:rPr lang="en-US" sz="3600" smtClean="0">
                <a:solidFill>
                  <a:srgbClr val="000066"/>
                </a:solidFill>
                <a:latin typeface="Times New Roman" pitchFamily="18" charset="0"/>
                <a:cs typeface="Times New Roman" pitchFamily="18" charset="0"/>
              </a:rPr>
              <a:t>HĐLĐ </a:t>
            </a:r>
            <a:r>
              <a:rPr lang="en-US" sz="3600">
                <a:solidFill>
                  <a:srgbClr val="000066"/>
                </a:solidFill>
                <a:latin typeface="Times New Roman" pitchFamily="18" charset="0"/>
                <a:cs typeface="Times New Roman" pitchFamily="18" charset="0"/>
              </a:rPr>
              <a:t>theo NĐ68</a:t>
            </a:r>
            <a:r>
              <a:rPr lang="en-US" sz="3600" smtClean="0">
                <a:solidFill>
                  <a:srgbClr val="000066"/>
                </a:solidFill>
                <a:latin typeface="Times New Roman" pitchFamily="18" charset="0"/>
                <a:cs typeface="Times New Roman" pitchFamily="18" charset="0"/>
              </a:rPr>
              <a:t>:  </a:t>
            </a:r>
            <a:r>
              <a:rPr lang="en-US" sz="3600" smtClean="0">
                <a:solidFill>
                  <a:srgbClr val="FF0000"/>
                </a:solidFill>
                <a:latin typeface="Times New Roman" pitchFamily="18" charset="0"/>
                <a:cs typeface="Times New Roman" pitchFamily="18" charset="0"/>
              </a:rPr>
              <a:t>10</a:t>
            </a:r>
            <a:r>
              <a:rPr lang="en-US" sz="3600" smtClean="0">
                <a:solidFill>
                  <a:srgbClr val="000066"/>
                </a:solidFill>
                <a:latin typeface="Times New Roman" pitchFamily="18" charset="0"/>
                <a:cs typeface="Times New Roman" pitchFamily="18" charset="0"/>
              </a:rPr>
              <a:t> </a:t>
            </a:r>
            <a:r>
              <a:rPr lang="en-US" sz="3600">
                <a:solidFill>
                  <a:srgbClr val="000066"/>
                </a:solidFill>
                <a:latin typeface="Times New Roman" pitchFamily="18" charset="0"/>
                <a:cs typeface="Times New Roman" pitchFamily="18" charset="0"/>
              </a:rPr>
              <a:t>người </a:t>
            </a:r>
          </a:p>
          <a:p>
            <a:pPr algn="just"/>
            <a:r>
              <a:rPr lang="en-US" sz="3600" smtClean="0">
                <a:solidFill>
                  <a:srgbClr val="000066"/>
                </a:solidFill>
                <a:latin typeface="Times New Roman" pitchFamily="18" charset="0"/>
                <a:cs typeface="Times New Roman" pitchFamily="18" charset="0"/>
              </a:rPr>
              <a:t>(</a:t>
            </a:r>
            <a:r>
              <a:rPr lang="en-US" sz="3600">
                <a:solidFill>
                  <a:srgbClr val="000066"/>
                </a:solidFill>
                <a:latin typeface="Times New Roman" pitchFamily="18" charset="0"/>
                <a:cs typeface="Times New Roman" pitchFamily="18" charset="0"/>
              </a:rPr>
              <a:t>trong đó: </a:t>
            </a:r>
            <a:r>
              <a:rPr lang="en-US" sz="3600">
                <a:solidFill>
                  <a:srgbClr val="FF0000"/>
                </a:solidFill>
                <a:latin typeface="Times New Roman" pitchFamily="18" charset="0"/>
                <a:cs typeface="Times New Roman" pitchFamily="18" charset="0"/>
              </a:rPr>
              <a:t>01</a:t>
            </a:r>
            <a:r>
              <a:rPr lang="en-US" sz="3600">
                <a:solidFill>
                  <a:srgbClr val="000066"/>
                </a:solidFill>
                <a:latin typeface="Times New Roman" pitchFamily="18" charset="0"/>
                <a:cs typeface="Times New Roman" pitchFamily="18" charset="0"/>
              </a:rPr>
              <a:t> người bắt đầu ký hợp đồng từ tháng 9/2006 và </a:t>
            </a:r>
            <a:r>
              <a:rPr lang="en-US" sz="3600">
                <a:solidFill>
                  <a:srgbClr val="FF0000"/>
                </a:solidFill>
                <a:latin typeface="Times New Roman" pitchFamily="18" charset="0"/>
                <a:cs typeface="Times New Roman" pitchFamily="18" charset="0"/>
              </a:rPr>
              <a:t>09</a:t>
            </a:r>
            <a:r>
              <a:rPr lang="en-US" sz="3600">
                <a:solidFill>
                  <a:srgbClr val="000066"/>
                </a:solidFill>
                <a:latin typeface="Times New Roman" pitchFamily="18" charset="0"/>
                <a:cs typeface="Times New Roman" pitchFamily="18" charset="0"/>
              </a:rPr>
              <a:t> người bắt đầu ký hợp đồng từ tháng 12/2016);</a:t>
            </a:r>
          </a:p>
        </p:txBody>
      </p:sp>
    </p:spTree>
    <p:extLst>
      <p:ext uri="{BB962C8B-B14F-4D97-AF65-F5344CB8AC3E}">
        <p14:creationId xmlns:p14="http://schemas.microsoft.com/office/powerpoint/2010/main" val="70995347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914400"/>
            <a:ext cx="8686800" cy="4800600"/>
          </a:xfrm>
        </p:spPr>
        <p:txBody>
          <a:bodyPr/>
          <a:lstStyle/>
          <a:p>
            <a:endParaRPr lang="en-US"/>
          </a:p>
        </p:txBody>
      </p:sp>
      <p:graphicFrame>
        <p:nvGraphicFramePr>
          <p:cNvPr id="4" name="Table 3"/>
          <p:cNvGraphicFramePr>
            <a:graphicFrameLocks noGrp="1"/>
          </p:cNvGraphicFramePr>
          <p:nvPr>
            <p:extLst>
              <p:ext uri="{D42A27DB-BD31-4B8C-83A1-F6EECF244321}">
                <p14:modId xmlns:p14="http://schemas.microsoft.com/office/powerpoint/2010/main" val="1541539876"/>
              </p:ext>
            </p:extLst>
          </p:nvPr>
        </p:nvGraphicFramePr>
        <p:xfrm>
          <a:off x="0" y="0"/>
          <a:ext cx="9143999" cy="6858000"/>
        </p:xfrm>
        <a:graphic>
          <a:graphicData uri="http://schemas.openxmlformats.org/drawingml/2006/table">
            <a:tbl>
              <a:tblPr firstRow="1" firstCol="1" bandRow="1">
                <a:tableStyleId>{5C22544A-7EE6-4342-B048-85BDC9FD1C3A}</a:tableStyleId>
              </a:tblPr>
              <a:tblGrid>
                <a:gridCol w="673693"/>
                <a:gridCol w="1993307"/>
                <a:gridCol w="1143000"/>
                <a:gridCol w="838200"/>
                <a:gridCol w="685800"/>
                <a:gridCol w="685800"/>
                <a:gridCol w="779353"/>
                <a:gridCol w="744647"/>
                <a:gridCol w="920193"/>
                <a:gridCol w="680006"/>
              </a:tblGrid>
              <a:tr h="1204026">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nhân viên, chuyên viên</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1343064">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1432243">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1</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TC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HC </a:t>
                      </a:r>
                      <a:r>
                        <a:rPr lang="en-US" sz="2400">
                          <a:effectLst/>
                          <a:latin typeface="Times New Roman" pitchFamily="18" charset="0"/>
                          <a:cs typeface="Times New Roman" pitchFamily="18" charset="0"/>
                        </a:rPr>
                        <a:t>– TH</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22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07</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r h="1524000">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2</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TS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ĐT</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r h="1354667">
                <a:tc>
                  <a:txBody>
                    <a:bodyPr/>
                    <a:lstStyle/>
                    <a:p>
                      <a:pPr marL="0" lvl="0" indent="0" algn="ctr">
                        <a:lnSpc>
                          <a:spcPct val="115000"/>
                        </a:lnSpc>
                        <a:spcAft>
                          <a:spcPts val="0"/>
                        </a:spcAft>
                        <a:buFont typeface="+mj-lt"/>
                        <a:buNone/>
                      </a:pPr>
                      <a:r>
                        <a:rPr lang="en-US" sz="2400" smtClean="0">
                          <a:effectLst/>
                          <a:latin typeface="Times New Roman" pitchFamily="18" charset="0"/>
                          <a:cs typeface="Times New Roman" pitchFamily="18" charset="0"/>
                        </a:rPr>
                        <a:t>3</a:t>
                      </a: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Phòng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KH </a:t>
                      </a:r>
                      <a:r>
                        <a:rPr lang="en-US" sz="2400">
                          <a:effectLst/>
                          <a:latin typeface="Times New Roman" pitchFamily="18" charset="0"/>
                          <a:cs typeface="Times New Roman" pitchFamily="18" charset="0"/>
                        </a:rPr>
                        <a:t>– </a:t>
                      </a:r>
                      <a:r>
                        <a:rPr lang="en-US" sz="2400" smtClean="0">
                          <a:effectLst/>
                          <a:latin typeface="Times New Roman" pitchFamily="18" charset="0"/>
                          <a:cs typeface="Times New Roman" pitchFamily="18" charset="0"/>
                        </a:rPr>
                        <a:t>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 </a:t>
                      </a:r>
                      <a:endParaRPr lang="en-US" sz="2400">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74410494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3107666506"/>
              </p:ext>
            </p:extLst>
          </p:nvPr>
        </p:nvGraphicFramePr>
        <p:xfrm>
          <a:off x="0" y="2"/>
          <a:ext cx="9143999" cy="6870620"/>
        </p:xfrm>
        <a:graphic>
          <a:graphicData uri="http://schemas.openxmlformats.org/drawingml/2006/table">
            <a:tbl>
              <a:tblPr firstRow="1" firstCol="1" bandRow="1">
                <a:tableStyleId>{5C22544A-7EE6-4342-B048-85BDC9FD1C3A}</a:tableStyleId>
              </a:tblPr>
              <a:tblGrid>
                <a:gridCol w="673693"/>
                <a:gridCol w="1993307"/>
                <a:gridCol w="1143000"/>
                <a:gridCol w="762000"/>
                <a:gridCol w="685800"/>
                <a:gridCol w="685800"/>
                <a:gridCol w="855553"/>
                <a:gridCol w="668447"/>
                <a:gridCol w="996393"/>
                <a:gridCol w="680006"/>
              </a:tblGrid>
              <a:tr h="855383">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NV, CV</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891099">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ea typeface="+mn-ea"/>
                          <a:cs typeface="Times New Roman" pitchFamily="18" charset="0"/>
                        </a:rPr>
                        <a:t>4</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Thiết bị - Vật tư</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5</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Quản trị - Dịch vụ</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29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6</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QLKH </a:t>
                      </a:r>
                      <a:r>
                        <a:rPr lang="en-US" sz="2600">
                          <a:effectLst/>
                          <a:latin typeface="Times New Roman" pitchFamily="18" charset="0"/>
                          <a:cs typeface="Times New Roman" pitchFamily="18" charset="0"/>
                        </a:rPr>
                        <a:t>&amp; </a:t>
                      </a:r>
                      <a:r>
                        <a:rPr lang="en-US" sz="2600" smtClean="0">
                          <a:effectLst/>
                          <a:latin typeface="Times New Roman" pitchFamily="18" charset="0"/>
                          <a:cs typeface="Times New Roman" pitchFamily="18" charset="0"/>
                        </a:rPr>
                        <a:t>HTQT</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7</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KT </a:t>
                      </a:r>
                      <a:r>
                        <a:rPr lang="en-US" sz="2600">
                          <a:effectLst/>
                          <a:latin typeface="Times New Roman" pitchFamily="18" charset="0"/>
                          <a:cs typeface="Times New Roman" pitchFamily="18" charset="0"/>
                        </a:rPr>
                        <a:t>&amp; </a:t>
                      </a:r>
                      <a:r>
                        <a:rPr lang="en-US" sz="2600" smtClean="0">
                          <a:effectLst/>
                          <a:latin typeface="Times New Roman" pitchFamily="18" charset="0"/>
                          <a:cs typeface="Times New Roman" pitchFamily="18" charset="0"/>
                        </a:rPr>
                        <a:t>ĐBCL</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04</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92668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8</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Phòng </a:t>
                      </a:r>
                      <a:r>
                        <a:rPr lang="en-US" sz="2600" smtClean="0">
                          <a:effectLst/>
                          <a:latin typeface="Times New Roman" pitchFamily="18" charset="0"/>
                          <a:cs typeface="Times New Roman" pitchFamily="18" charset="0"/>
                        </a:rPr>
                        <a:t>CTCT-HSSV</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18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10</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09</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r h="478105">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9</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600">
                          <a:effectLst/>
                          <a:latin typeface="Times New Roman" pitchFamily="18" charset="0"/>
                          <a:cs typeface="Times New Roman" pitchFamily="18" charset="0"/>
                        </a:rPr>
                        <a:t>TT Y tế</a:t>
                      </a:r>
                      <a:endParaRPr lang="en-US" sz="26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50581591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extLst>
              <p:ext uri="{D42A27DB-BD31-4B8C-83A1-F6EECF244321}">
                <p14:modId xmlns:p14="http://schemas.microsoft.com/office/powerpoint/2010/main" val="3936414611"/>
              </p:ext>
            </p:extLst>
          </p:nvPr>
        </p:nvGraphicFramePr>
        <p:xfrm>
          <a:off x="0" y="1"/>
          <a:ext cx="9143999" cy="6629398"/>
        </p:xfrm>
        <a:graphic>
          <a:graphicData uri="http://schemas.openxmlformats.org/drawingml/2006/table">
            <a:tbl>
              <a:tblPr firstRow="1" firstCol="1" bandRow="1">
                <a:tableStyleId>{5C22544A-7EE6-4342-B048-85BDC9FD1C3A}</a:tableStyleId>
              </a:tblPr>
              <a:tblGrid>
                <a:gridCol w="673693"/>
                <a:gridCol w="2145707"/>
                <a:gridCol w="838200"/>
                <a:gridCol w="838200"/>
                <a:gridCol w="609600"/>
                <a:gridCol w="762000"/>
                <a:gridCol w="931753"/>
                <a:gridCol w="668447"/>
                <a:gridCol w="996393"/>
                <a:gridCol w="680006"/>
              </a:tblGrid>
              <a:tr h="862720">
                <a:tc rowSpan="2">
                  <a:txBody>
                    <a:bodyPr/>
                    <a:lstStyle/>
                    <a:p>
                      <a:pPr algn="ctr">
                        <a:lnSpc>
                          <a:spcPct val="115000"/>
                        </a:lnSpc>
                        <a:spcAft>
                          <a:spcPts val="0"/>
                        </a:spcAft>
                      </a:pPr>
                      <a:r>
                        <a:rPr lang="en-US" sz="2400">
                          <a:effectLst/>
                          <a:latin typeface="Times New Roman" pitchFamily="18" charset="0"/>
                          <a:cs typeface="Times New Roman" pitchFamily="18" charset="0"/>
                        </a:rPr>
                        <a:t>TT</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Tên </a:t>
                      </a:r>
                      <a:endParaRPr lang="en-US" sz="2400" smtClean="0">
                        <a:effectLst/>
                        <a:latin typeface="Times New Roman" pitchFamily="18" charset="0"/>
                        <a:cs typeface="Times New Roman" pitchFamily="18" charset="0"/>
                      </a:endParaRPr>
                    </a:p>
                    <a:p>
                      <a:pPr algn="ctr">
                        <a:lnSpc>
                          <a:spcPct val="115000"/>
                        </a:lnSpc>
                        <a:spcAft>
                          <a:spcPts val="0"/>
                        </a:spcAft>
                      </a:pPr>
                      <a:r>
                        <a:rPr lang="en-US" sz="2400" smtClean="0">
                          <a:effectLst/>
                          <a:latin typeface="Times New Roman" pitchFamily="18" charset="0"/>
                          <a:cs typeface="Times New Roman" pitchFamily="18" charset="0"/>
                        </a:rPr>
                        <a:t>Phòng</a:t>
                      </a:r>
                      <a:endParaRPr lang="en-US" sz="2400">
                        <a:effectLst/>
                        <a:latin typeface="Times New Roman" pitchFamily="18" charset="0"/>
                        <a:ea typeface="Times New Roman"/>
                        <a:cs typeface="Times New Roman" pitchFamily="18" charset="0"/>
                      </a:endParaRPr>
                    </a:p>
                  </a:txBody>
                  <a:tcPr marL="68580" marR="68580" marT="0" marB="0" anchor="ctr"/>
                </a:tc>
                <a:tc rowSpan="2">
                  <a:txBody>
                    <a:bodyPr/>
                    <a:lstStyle/>
                    <a:p>
                      <a:pPr algn="ctr">
                        <a:lnSpc>
                          <a:spcPct val="115000"/>
                        </a:lnSpc>
                        <a:spcAft>
                          <a:spcPts val="0"/>
                        </a:spcAft>
                      </a:pPr>
                      <a:r>
                        <a:rPr lang="en-US" sz="2400">
                          <a:effectLst/>
                          <a:latin typeface="Times New Roman" pitchFamily="18" charset="0"/>
                          <a:cs typeface="Times New Roman" pitchFamily="18" charset="0"/>
                        </a:rPr>
                        <a:t>Số </a:t>
                      </a:r>
                      <a:r>
                        <a:rPr lang="en-US" sz="2400" smtClean="0">
                          <a:effectLst/>
                          <a:latin typeface="Times New Roman" pitchFamily="18" charset="0"/>
                          <a:cs typeface="Times New Roman" pitchFamily="18" charset="0"/>
                        </a:rPr>
                        <a:t>NV, VC</a:t>
                      </a:r>
                      <a:endParaRPr lang="en-US" sz="2400">
                        <a:effectLst/>
                        <a:latin typeface="Times New Roman" pitchFamily="18" charset="0"/>
                        <a:ea typeface="Times New Roman"/>
                        <a:cs typeface="Times New Roman" pitchFamily="18" charset="0"/>
                      </a:endParaRPr>
                    </a:p>
                  </a:txBody>
                  <a:tcPr marL="68580" marR="68580" marT="0" marB="0" anchor="ctr"/>
                </a:tc>
                <a:tc gridSpan="4">
                  <a:txBody>
                    <a:bodyPr/>
                    <a:lstStyle/>
                    <a:p>
                      <a:pPr algn="ctr">
                        <a:lnSpc>
                          <a:spcPct val="115000"/>
                        </a:lnSpc>
                        <a:spcAft>
                          <a:spcPts val="0"/>
                        </a:spcAft>
                      </a:pPr>
                      <a:r>
                        <a:rPr lang="en-US" sz="2400">
                          <a:effectLst/>
                          <a:latin typeface="Times New Roman" pitchFamily="18" charset="0"/>
                          <a:cs typeface="Times New Roman" pitchFamily="18" charset="0"/>
                        </a:rPr>
                        <a:t>Trình độ chuyên môn</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algn="ctr">
                        <a:lnSpc>
                          <a:spcPct val="115000"/>
                        </a:lnSpc>
                        <a:spcAft>
                          <a:spcPts val="0"/>
                        </a:spcAft>
                      </a:pPr>
                      <a:r>
                        <a:rPr lang="en-US" sz="2400">
                          <a:effectLst/>
                          <a:latin typeface="Times New Roman" pitchFamily="18" charset="0"/>
                          <a:cs typeface="Times New Roman" pitchFamily="18" charset="0"/>
                        </a:rPr>
                        <a:t>Trình độ lý luận chính trị</a:t>
                      </a:r>
                      <a:endParaRPr lang="en-US" sz="2400">
                        <a:effectLst/>
                        <a:latin typeface="Times New Roman" pitchFamily="18" charset="0"/>
                        <a:ea typeface="Times New Roman"/>
                        <a:cs typeface="Times New Roman" pitchFamily="18" charset="0"/>
                      </a:endParaRPr>
                    </a:p>
                  </a:txBody>
                  <a:tcPr marL="68580" marR="68580" marT="0" marB="0" anchor="ctr"/>
                </a:tc>
                <a:tc hMerge="1">
                  <a:txBody>
                    <a:bodyPr/>
                    <a:lstStyle/>
                    <a:p>
                      <a:endParaRPr lang="en-US"/>
                    </a:p>
                  </a:txBody>
                  <a:tcPr/>
                </a:tc>
                <a:tc hMerge="1">
                  <a:txBody>
                    <a:bodyPr/>
                    <a:lstStyle/>
                    <a:p>
                      <a:endParaRPr lang="en-US"/>
                    </a:p>
                  </a:txBody>
                  <a:tcPr/>
                </a:tc>
              </a:tr>
              <a:tr h="1200073">
                <a:tc vMerge="1">
                  <a:txBody>
                    <a:bodyPr/>
                    <a:lstStyle/>
                    <a:p>
                      <a:endParaRPr lang="en-US"/>
                    </a:p>
                  </a:txBody>
                  <a:tcPr/>
                </a:tc>
                <a:tc vMerge="1">
                  <a:txBody>
                    <a:bodyPr/>
                    <a:lstStyle/>
                    <a:p>
                      <a:endParaRPr lang="en-US"/>
                    </a:p>
                  </a:txBody>
                  <a:tcPr/>
                </a:tc>
                <a:tc vMerge="1">
                  <a:txBody>
                    <a:bodyPr/>
                    <a:lstStyle/>
                    <a:p>
                      <a:endParaRPr lang="en-US"/>
                    </a:p>
                  </a:txBody>
                  <a:tcPr/>
                </a:tc>
                <a:tc>
                  <a:txBody>
                    <a:bodyPr/>
                    <a:lstStyle/>
                    <a:p>
                      <a:pPr algn="ctr">
                        <a:lnSpc>
                          <a:spcPct val="115000"/>
                        </a:lnSpc>
                        <a:spcAft>
                          <a:spcPts val="0"/>
                        </a:spcAft>
                      </a:pPr>
                      <a:r>
                        <a:rPr lang="en-US" sz="2400">
                          <a:effectLst/>
                          <a:latin typeface="Times New Roman" pitchFamily="18" charset="0"/>
                          <a:cs typeface="Times New Roman" pitchFamily="18" charset="0"/>
                        </a:rPr>
                        <a:t>Thạc sĩ</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Đại học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TC, CĐ</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Dưới TC</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Sơ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Trung cấp</a:t>
                      </a:r>
                      <a:endParaRPr lang="en-US" sz="2400">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400">
                          <a:effectLst/>
                          <a:latin typeface="Times New Roman" pitchFamily="18" charset="0"/>
                          <a:cs typeface="Times New Roman" pitchFamily="18" charset="0"/>
                        </a:rPr>
                        <a:t>Cao cấp</a:t>
                      </a:r>
                      <a:endParaRPr lang="en-US" sz="2400">
                        <a:effectLst/>
                        <a:latin typeface="Times New Roman" pitchFamily="18" charset="0"/>
                        <a:ea typeface="Times New Roman"/>
                        <a:cs typeface="Times New Roman" pitchFamily="18" charset="0"/>
                      </a:endParaRPr>
                    </a:p>
                  </a:txBody>
                  <a:tcPr marL="68580" marR="68580" marT="0" marB="0" anchor="ctr"/>
                </a:tc>
              </a:tr>
              <a:tr h="605221">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10</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Đào tạo</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03</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158152">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11</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Quan hệ doanh nghiệp</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127855">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12</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TT Truyền thông – </a:t>
                      </a:r>
                      <a:r>
                        <a:rPr lang="en-US" sz="2800" smtClean="0">
                          <a:effectLst/>
                          <a:latin typeface="Times New Roman" pitchFamily="18" charset="0"/>
                          <a:cs typeface="Times New Roman" pitchFamily="18" charset="0"/>
                        </a:rPr>
                        <a:t>TV</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05</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1070156">
                <a:tc>
                  <a:txBody>
                    <a:bodyPr/>
                    <a:lstStyle/>
                    <a:p>
                      <a:pPr marL="0" lvl="0" indent="0" algn="ctr">
                        <a:lnSpc>
                          <a:spcPct val="115000"/>
                        </a:lnSpc>
                        <a:spcAft>
                          <a:spcPts val="0"/>
                        </a:spcAft>
                        <a:buFont typeface="+mj-lt"/>
                        <a:buNone/>
                      </a:pPr>
                      <a:r>
                        <a:rPr lang="en-US" sz="2800" smtClean="0">
                          <a:effectLst/>
                          <a:latin typeface="Times New Roman" pitchFamily="18" charset="0"/>
                          <a:cs typeface="Times New Roman" pitchFamily="18" charset="0"/>
                        </a:rPr>
                        <a:t>13</a:t>
                      </a: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c>
                  <a:txBody>
                    <a:bodyPr/>
                    <a:lstStyle/>
                    <a:p>
                      <a:pPr>
                        <a:lnSpc>
                          <a:spcPct val="115000"/>
                        </a:lnSpc>
                        <a:spcAft>
                          <a:spcPts val="0"/>
                        </a:spcAft>
                      </a:pPr>
                      <a:r>
                        <a:rPr lang="en-US" sz="2800">
                          <a:effectLst/>
                          <a:latin typeface="Times New Roman" pitchFamily="18" charset="0"/>
                          <a:cs typeface="Times New Roman" pitchFamily="18" charset="0"/>
                        </a:rPr>
                        <a:t>Tổ Thanh tra – Pháp chế</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effectLst/>
                          <a:latin typeface="Times New Roman" pitchFamily="18" charset="0"/>
                          <a:cs typeface="Times New Roman" pitchFamily="18" charset="0"/>
                        </a:rPr>
                        <a:t>08</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06</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 </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01</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effectLst/>
                          <a:latin typeface="Times New Roman" pitchFamily="18" charset="0"/>
                          <a:cs typeface="Times New Roman" pitchFamily="18" charset="0"/>
                        </a:rPr>
                        <a:t>02</a:t>
                      </a:r>
                      <a:endParaRPr lang="en-US" sz="2800" b="1">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nchor="ctr"/>
                </a:tc>
              </a:tr>
              <a:tr h="605221">
                <a:tc>
                  <a:txBody>
                    <a:bodyPr/>
                    <a:lstStyle/>
                    <a:p>
                      <a:pPr algn="ctr">
                        <a:lnSpc>
                          <a:spcPct val="115000"/>
                        </a:lnSpc>
                        <a:spcAft>
                          <a:spcPts val="0"/>
                        </a:spcAft>
                      </a:pPr>
                      <a:r>
                        <a:rPr lang="en-US" sz="2800">
                          <a:effectLst/>
                          <a:latin typeface="Times New Roman" pitchFamily="18" charset="0"/>
                          <a:cs typeface="Times New Roman" pitchFamily="18" charset="0"/>
                        </a:rPr>
                        <a:t> </a:t>
                      </a:r>
                      <a:endParaRPr lang="en-US" sz="2800">
                        <a:effectLst/>
                        <a:latin typeface="Times New Roman" pitchFamily="18" charset="0"/>
                        <a:ea typeface="Times New Roman"/>
                        <a:cs typeface="Times New Roman" pitchFamily="18" charset="0"/>
                      </a:endParaRPr>
                    </a:p>
                  </a:txBody>
                  <a:tcPr marL="68580" marR="68580" marT="0" marB="0"/>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Tổng số:</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124</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03</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64</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28</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29</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55</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b="1">
                          <a:solidFill>
                            <a:srgbClr val="FF0000"/>
                          </a:solidFill>
                          <a:effectLst/>
                          <a:latin typeface="Times New Roman" pitchFamily="18" charset="0"/>
                          <a:cs typeface="Times New Roman" pitchFamily="18" charset="0"/>
                        </a:rPr>
                        <a:t>07</a:t>
                      </a:r>
                      <a:endParaRPr lang="en-US" sz="2800" b="1">
                        <a:solidFill>
                          <a:srgbClr val="FF0000"/>
                        </a:solidFill>
                        <a:effectLst/>
                        <a:latin typeface="Times New Roman" pitchFamily="18" charset="0"/>
                        <a:ea typeface="Times New Roman"/>
                        <a:cs typeface="Times New Roman" pitchFamily="18" charset="0"/>
                      </a:endParaRPr>
                    </a:p>
                  </a:txBody>
                  <a:tcPr marL="68580" marR="68580" marT="0" marB="0" anchor="ctr"/>
                </a:tc>
                <a:tc>
                  <a:txBody>
                    <a:bodyPr/>
                    <a:lstStyle/>
                    <a:p>
                      <a:pPr algn="ctr">
                        <a:lnSpc>
                          <a:spcPct val="115000"/>
                        </a:lnSpc>
                        <a:spcAft>
                          <a:spcPts val="0"/>
                        </a:spcAft>
                      </a:pPr>
                      <a:r>
                        <a:rPr lang="en-US" sz="2800">
                          <a:solidFill>
                            <a:srgbClr val="FF0000"/>
                          </a:solidFill>
                          <a:effectLst/>
                          <a:latin typeface="Times New Roman" pitchFamily="18" charset="0"/>
                          <a:cs typeface="Times New Roman" pitchFamily="18" charset="0"/>
                        </a:rPr>
                        <a:t> </a:t>
                      </a:r>
                      <a:endParaRPr lang="en-US" sz="2800">
                        <a:solidFill>
                          <a:srgbClr val="FF0000"/>
                        </a:solidFill>
                        <a:effectLst/>
                        <a:latin typeface="Times New Roman" pitchFamily="18" charset="0"/>
                        <a:ea typeface="Times New Roman"/>
                        <a:cs typeface="Times New Roman" pitchFamily="18" charset="0"/>
                      </a:endParaRPr>
                    </a:p>
                  </a:txBody>
                  <a:tcPr marL="68580" marR="68580" marT="0" marB="0" anchor="ctr"/>
                </a:tc>
              </a:tr>
            </a:tbl>
          </a:graphicData>
        </a:graphic>
      </p:graphicFrame>
    </p:spTree>
    <p:extLst>
      <p:ext uri="{BB962C8B-B14F-4D97-AF65-F5344CB8AC3E}">
        <p14:creationId xmlns:p14="http://schemas.microsoft.com/office/powerpoint/2010/main" val="390819420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0"/>
            <a:ext cx="8686800" cy="4800600"/>
          </a:xfrm>
        </p:spPr>
        <p:txBody>
          <a:bodyPr>
            <a:noAutofit/>
          </a:bodyPr>
          <a:lstStyle/>
          <a:p>
            <a:pPr lvl="0" algn="just"/>
            <a:r>
              <a:rPr lang="en-US" b="1" smtClean="0">
                <a:solidFill>
                  <a:srgbClr val="FF0000"/>
                </a:solidFill>
                <a:latin typeface="Times New Roman" pitchFamily="18" charset="0"/>
                <a:cs typeface="Times New Roman" pitchFamily="18" charset="0"/>
              </a:rPr>
              <a:t>2. Thực </a:t>
            </a:r>
            <a:r>
              <a:rPr lang="en-US" b="1">
                <a:solidFill>
                  <a:srgbClr val="FF0000"/>
                </a:solidFill>
                <a:latin typeface="Times New Roman" pitchFamily="18" charset="0"/>
                <a:cs typeface="Times New Roman" pitchFamily="18" charset="0"/>
              </a:rPr>
              <a:t>trạng công tác tổ chức tuyển dụng tại trường từ khi được phân cấp:</a:t>
            </a:r>
            <a:endParaRPr lang="en-US">
              <a:solidFill>
                <a:srgbClr val="FF0000"/>
              </a:solidFill>
              <a:latin typeface="Times New Roman" pitchFamily="18" charset="0"/>
              <a:cs typeface="Times New Roman" pitchFamily="18" charset="0"/>
            </a:endParaRPr>
          </a:p>
          <a:p>
            <a:pPr marL="0" lvl="1" algn="just"/>
            <a:r>
              <a:rPr lang="en-US" sz="3200" b="1" smtClean="0">
                <a:solidFill>
                  <a:srgbClr val="0000FF"/>
                </a:solidFill>
                <a:latin typeface="Times New Roman" pitchFamily="18" charset="0"/>
                <a:cs typeface="Times New Roman" pitchFamily="18" charset="0"/>
              </a:rPr>
              <a:t>2.1. Thống </a:t>
            </a:r>
            <a:r>
              <a:rPr lang="en-US" sz="3200" b="1">
                <a:solidFill>
                  <a:srgbClr val="0000FF"/>
                </a:solidFill>
                <a:latin typeface="Times New Roman" pitchFamily="18" charset="0"/>
                <a:cs typeface="Times New Roman" pitchFamily="18" charset="0"/>
              </a:rPr>
              <a:t>kê số lượng </a:t>
            </a:r>
            <a:r>
              <a:rPr lang="en-US" sz="3200" b="1" smtClean="0">
                <a:solidFill>
                  <a:srgbClr val="0000FF"/>
                </a:solidFill>
                <a:latin typeface="Times New Roman" pitchFamily="18" charset="0"/>
                <a:cs typeface="Times New Roman" pitchFamily="18" charset="0"/>
              </a:rPr>
              <a:t>VC </a:t>
            </a:r>
            <a:r>
              <a:rPr lang="en-US" sz="3200" b="1">
                <a:solidFill>
                  <a:srgbClr val="0000FF"/>
                </a:solidFill>
                <a:latin typeface="Times New Roman" pitchFamily="18" charset="0"/>
                <a:cs typeface="Times New Roman" pitchFamily="18" charset="0"/>
              </a:rPr>
              <a:t>đã được tuyển dụng:</a:t>
            </a:r>
            <a:endParaRPr lang="en-US" sz="3200">
              <a:solidFill>
                <a:srgbClr val="0000FF"/>
              </a:solidFill>
              <a:latin typeface="Times New Roman" pitchFamily="18" charset="0"/>
              <a:cs typeface="Times New Roman" pitchFamily="18" charset="0"/>
            </a:endParaRPr>
          </a:p>
          <a:p>
            <a:pPr lvl="0" algn="just"/>
            <a:r>
              <a:rPr lang="x-none" b="1">
                <a:solidFill>
                  <a:srgbClr val="0000FF"/>
                </a:solidFill>
                <a:latin typeface="Times New Roman" pitchFamily="18" charset="0"/>
                <a:cs typeface="Times New Roman" pitchFamily="18" charset="0"/>
              </a:rPr>
              <a:t>Năm học 2013 – 2014: </a:t>
            </a:r>
            <a:r>
              <a:rPr lang="en-US">
                <a:solidFill>
                  <a:srgbClr val="000066"/>
                </a:solidFill>
                <a:latin typeface="Times New Roman" pitchFamily="18" charset="0"/>
                <a:cs typeface="Times New Roman" pitchFamily="18" charset="0"/>
              </a:rPr>
              <a:t>Nhà trường tổ chức 02 đợt xét tuyển viên chức</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7/2013, kết quả có 09 ứng viên trúng tuyển ngạch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10/2013, kết quả có 21 ứng viên trúng tuyển ngạch nhân viên.</a:t>
            </a:r>
          </a:p>
          <a:p>
            <a:pPr algn="just"/>
            <a:r>
              <a:rPr lang="x-none" b="1">
                <a:solidFill>
                  <a:srgbClr val="0000FF"/>
                </a:solidFill>
                <a:latin typeface="Times New Roman" pitchFamily="18" charset="0"/>
                <a:cs typeface="Times New Roman" pitchFamily="18" charset="0"/>
              </a:rPr>
              <a:t>Năm</a:t>
            </a:r>
            <a:r>
              <a:rPr lang="en-US" b="1">
                <a:solidFill>
                  <a:srgbClr val="0000FF"/>
                </a:solidFill>
                <a:latin typeface="Times New Roman" pitchFamily="18" charset="0"/>
                <a:cs typeface="Times New Roman" pitchFamily="18" charset="0"/>
              </a:rPr>
              <a:t> học 2014 – 2015:</a:t>
            </a:r>
            <a:r>
              <a:rPr lang="en-US">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a:t>
            </a:r>
            <a:r>
              <a:rPr lang="x-none">
                <a:solidFill>
                  <a:srgbClr val="000066"/>
                </a:solidFill>
                <a:latin typeface="Times New Roman" pitchFamily="18" charset="0"/>
                <a:cs typeface="Times New Roman" pitchFamily="18" charset="0"/>
              </a:rPr>
              <a:t>hà trường tổ chức xét tuyển viên chức đối với  nhân viên diện hợp đồng Sở và hợp đồng trường. Kết quả </a:t>
            </a:r>
            <a:r>
              <a:rPr lang="en-US">
                <a:solidFill>
                  <a:srgbClr val="000066"/>
                </a:solidFill>
                <a:latin typeface="Times New Roman" pitchFamily="18" charset="0"/>
                <a:cs typeface="Times New Roman" pitchFamily="18" charset="0"/>
              </a:rPr>
              <a:t>có </a:t>
            </a:r>
            <a:r>
              <a:rPr lang="x-none">
                <a:solidFill>
                  <a:srgbClr val="000066"/>
                </a:solidFill>
                <a:latin typeface="Times New Roman" pitchFamily="18" charset="0"/>
                <a:cs typeface="Times New Roman" pitchFamily="18" charset="0"/>
              </a:rPr>
              <a:t>09</a:t>
            </a:r>
            <a:r>
              <a:rPr lang="en-US">
                <a:solidFill>
                  <a:srgbClr val="000066"/>
                </a:solidFill>
                <a:latin typeface="Times New Roman" pitchFamily="18" charset="0"/>
                <a:cs typeface="Times New Roman" pitchFamily="18" charset="0"/>
              </a:rPr>
              <a:t> viên chức (</a:t>
            </a:r>
            <a:r>
              <a:rPr lang="x-none">
                <a:solidFill>
                  <a:srgbClr val="000066"/>
                </a:solidFill>
                <a:latin typeface="Times New Roman" pitchFamily="18" charset="0"/>
                <a:cs typeface="Times New Roman" pitchFamily="18" charset="0"/>
              </a:rPr>
              <a:t>nhân viên</a:t>
            </a:r>
            <a:r>
              <a:rPr lang="en-US">
                <a:solidFill>
                  <a:srgbClr val="000066"/>
                </a:solidFill>
                <a:latin typeface="Times New Roman" pitchFamily="18" charset="0"/>
                <a:cs typeface="Times New Roman" pitchFamily="18" charset="0"/>
              </a:rPr>
              <a:t>) được </a:t>
            </a:r>
            <a:r>
              <a:rPr lang="x-none">
                <a:solidFill>
                  <a:srgbClr val="000066"/>
                </a:solidFill>
                <a:latin typeface="Times New Roman" pitchFamily="18" charset="0"/>
                <a:cs typeface="Times New Roman" pitchFamily="18" charset="0"/>
              </a:rPr>
              <a:t>tuyển dụng</a:t>
            </a:r>
            <a:r>
              <a:rPr lang="en-US">
                <a:solidFill>
                  <a:srgbClr val="000066"/>
                </a:solidFill>
                <a:latin typeface="Times New Roman" pitchFamily="18" charset="0"/>
                <a:cs typeface="Times New Roman" pitchFamily="18" charset="0"/>
              </a:rPr>
              <a:t>.</a:t>
            </a:r>
          </a:p>
        </p:txBody>
      </p:sp>
    </p:spTree>
    <p:extLst>
      <p:ext uri="{BB962C8B-B14F-4D97-AF65-F5344CB8AC3E}">
        <p14:creationId xmlns:p14="http://schemas.microsoft.com/office/powerpoint/2010/main" val="41356705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 y="152400"/>
            <a:ext cx="8763000" cy="6858000"/>
          </a:xfrm>
        </p:spPr>
        <p:txBody>
          <a:bodyPr>
            <a:normAutofit fontScale="92500" lnSpcReduction="20000"/>
          </a:bodyPr>
          <a:lstStyle/>
          <a:p>
            <a:pPr lvl="0" algn="just"/>
            <a:r>
              <a:rPr lang="x-none" b="1">
                <a:solidFill>
                  <a:srgbClr val="0000FF"/>
                </a:solidFill>
                <a:latin typeface="Times New Roman" pitchFamily="18" charset="0"/>
                <a:cs typeface="Times New Roman" pitchFamily="18" charset="0"/>
              </a:rPr>
              <a:t>Năm</a:t>
            </a:r>
            <a:r>
              <a:rPr lang="en-US" b="1">
                <a:solidFill>
                  <a:srgbClr val="0000FF"/>
                </a:solidFill>
                <a:latin typeface="Times New Roman" pitchFamily="18" charset="0"/>
                <a:cs typeface="Times New Roman" pitchFamily="18" charset="0"/>
              </a:rPr>
              <a:t> học 2015 – 2016:</a:t>
            </a:r>
            <a:r>
              <a:rPr lang="en-US">
                <a:solidFill>
                  <a:srgbClr val="000066"/>
                </a:solidFill>
                <a:latin typeface="Times New Roman" pitchFamily="18" charset="0"/>
                <a:cs typeface="Times New Roman" pitchFamily="18" charset="0"/>
              </a:rPr>
              <a:t> N</a:t>
            </a:r>
            <a:r>
              <a:rPr lang="x-none">
                <a:solidFill>
                  <a:srgbClr val="000066"/>
                </a:solidFill>
                <a:latin typeface="Times New Roman" pitchFamily="18" charset="0"/>
                <a:cs typeface="Times New Roman" pitchFamily="18" charset="0"/>
              </a:rPr>
              <a:t>hà trường tổ chức</a:t>
            </a:r>
            <a:r>
              <a:rPr lang="en-US">
                <a:solidFill>
                  <a:srgbClr val="000066"/>
                </a:solidFill>
                <a:latin typeface="Times New Roman" pitchFamily="18" charset="0"/>
                <a:cs typeface="Times New Roman" pitchFamily="18" charset="0"/>
              </a:rPr>
              <a:t> 2 đợt </a:t>
            </a:r>
            <a:r>
              <a:rPr lang="x-none">
                <a:solidFill>
                  <a:srgbClr val="000066"/>
                </a:solidFill>
                <a:latin typeface="Times New Roman" pitchFamily="18" charset="0"/>
                <a:cs typeface="Times New Roman" pitchFamily="18" charset="0"/>
              </a:rPr>
              <a:t>xét tuyển viên chức</a:t>
            </a:r>
            <a:endParaRPr lang="en-US">
              <a:solidFill>
                <a:srgbClr val="000066"/>
              </a:solidFill>
              <a:latin typeface="Times New Roman" pitchFamily="18" charset="0"/>
              <a:cs typeface="Times New Roman" pitchFamily="18" charset="0"/>
            </a:endParaRP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8/2015, kết quả có 21 ứng viên trúng tuyển CDNN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viên chức đặc cách tháng 01/2016, kết quả tuyển 01 viên chức CDNN Giảng viên.</a:t>
            </a:r>
          </a:p>
          <a:p>
            <a:pPr lvl="0" algn="just"/>
            <a:r>
              <a:rPr lang="x-none" b="1">
                <a:solidFill>
                  <a:srgbClr val="0000FF"/>
                </a:solidFill>
                <a:latin typeface="Times New Roman" pitchFamily="18" charset="0"/>
                <a:cs typeface="Times New Roman" pitchFamily="18" charset="0"/>
              </a:rPr>
              <a:t>Năm học 2016 – 2017:</a:t>
            </a:r>
            <a:r>
              <a:rPr lang="x-none">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Nhà trường </a:t>
            </a:r>
            <a:r>
              <a:rPr lang="x-none">
                <a:solidFill>
                  <a:srgbClr val="000066"/>
                </a:solidFill>
                <a:latin typeface="Times New Roman" pitchFamily="18" charset="0"/>
                <a:cs typeface="Times New Roman" pitchFamily="18" charset="0"/>
              </a:rPr>
              <a:t>tổ chức xét tuyển viên chức</a:t>
            </a:r>
            <a:r>
              <a:rPr lang="en-US">
                <a:solidFill>
                  <a:srgbClr val="000066"/>
                </a:solidFill>
                <a:latin typeface="Times New Roman" pitchFamily="18" charset="0"/>
                <a:cs typeface="Times New Roman" pitchFamily="18" charset="0"/>
              </a:rPr>
              <a:t>, kết quả có 02 ứng viên trúng tuyển CDNN Giảng viên.</a:t>
            </a:r>
          </a:p>
          <a:p>
            <a:pPr lvl="0" algn="just"/>
            <a:r>
              <a:rPr lang="x-none" b="1">
                <a:solidFill>
                  <a:srgbClr val="0000FF"/>
                </a:solidFill>
                <a:latin typeface="Times New Roman" pitchFamily="18" charset="0"/>
                <a:cs typeface="Times New Roman" pitchFamily="18" charset="0"/>
              </a:rPr>
              <a:t>Năm học 201</a:t>
            </a:r>
            <a:r>
              <a:rPr lang="en-US" b="1">
                <a:solidFill>
                  <a:srgbClr val="0000FF"/>
                </a:solidFill>
                <a:latin typeface="Times New Roman" pitchFamily="18" charset="0"/>
                <a:cs typeface="Times New Roman" pitchFamily="18" charset="0"/>
              </a:rPr>
              <a:t>7</a:t>
            </a:r>
            <a:r>
              <a:rPr lang="x-none" b="1">
                <a:solidFill>
                  <a:srgbClr val="0000FF"/>
                </a:solidFill>
                <a:latin typeface="Times New Roman" pitchFamily="18" charset="0"/>
                <a:cs typeface="Times New Roman" pitchFamily="18" charset="0"/>
              </a:rPr>
              <a:t> – 201</a:t>
            </a:r>
            <a:r>
              <a:rPr lang="en-US" b="1">
                <a:solidFill>
                  <a:srgbClr val="0000FF"/>
                </a:solidFill>
                <a:latin typeface="Times New Roman" pitchFamily="18" charset="0"/>
                <a:cs typeface="Times New Roman" pitchFamily="18" charset="0"/>
              </a:rPr>
              <a:t>8</a:t>
            </a:r>
            <a:r>
              <a:rPr lang="x-none" b="1">
                <a:solidFill>
                  <a:srgbClr val="0000FF"/>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N</a:t>
            </a:r>
            <a:r>
              <a:rPr lang="x-none">
                <a:solidFill>
                  <a:srgbClr val="000066"/>
                </a:solidFill>
                <a:latin typeface="Times New Roman" pitchFamily="18" charset="0"/>
                <a:cs typeface="Times New Roman" pitchFamily="18" charset="0"/>
              </a:rPr>
              <a:t>hà trường tổ chức</a:t>
            </a:r>
            <a:r>
              <a:rPr lang="en-US">
                <a:solidFill>
                  <a:srgbClr val="000066"/>
                </a:solidFill>
                <a:latin typeface="Times New Roman" pitchFamily="18" charset="0"/>
                <a:cs typeface="Times New Roman" pitchFamily="18" charset="0"/>
              </a:rPr>
              <a:t> 2 đợt </a:t>
            </a:r>
            <a:r>
              <a:rPr lang="x-none">
                <a:solidFill>
                  <a:srgbClr val="000066"/>
                </a:solidFill>
                <a:latin typeface="Times New Roman" pitchFamily="18" charset="0"/>
                <a:cs typeface="Times New Roman" pitchFamily="18" charset="0"/>
              </a:rPr>
              <a:t>xét tuyển viên chức</a:t>
            </a:r>
            <a:endParaRPr lang="en-US">
              <a:solidFill>
                <a:srgbClr val="000066"/>
              </a:solidFill>
              <a:latin typeface="Times New Roman" pitchFamily="18" charset="0"/>
              <a:cs typeface="Times New Roman" pitchFamily="18" charset="0"/>
            </a:endParaRPr>
          </a:p>
          <a:p>
            <a:pPr indent="457200"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8/2017, kết quả có 03 ứng viên trúng tuyển CDNN Giảng viên;</a:t>
            </a:r>
          </a:p>
          <a:p>
            <a:pPr indent="398463" algn="just"/>
            <a:r>
              <a:rPr lang="en-US" smtClean="0">
                <a:solidFill>
                  <a:srgbClr val="000066"/>
                </a:solidFill>
                <a:latin typeface="Times New Roman" pitchFamily="18" charset="0"/>
                <a:cs typeface="Times New Roman" pitchFamily="18" charset="0"/>
              </a:rPr>
              <a:t>+ </a:t>
            </a:r>
            <a:r>
              <a:rPr lang="en-US">
                <a:solidFill>
                  <a:srgbClr val="000066"/>
                </a:solidFill>
                <a:latin typeface="Times New Roman" pitchFamily="18" charset="0"/>
                <a:cs typeface="Times New Roman" pitchFamily="18" charset="0"/>
              </a:rPr>
              <a:t>Xét tuyển tháng 02/2018, hồ sơ đã gửi về Sở Giáo dục và Đào tạo phê duyệt công nhận kết quả tuyển dụng đối với 09 ứng viên (04 giảng viên, 05 nhân viên).</a:t>
            </a:r>
          </a:p>
        </p:txBody>
      </p:sp>
    </p:spTree>
    <p:extLst>
      <p:ext uri="{BB962C8B-B14F-4D97-AF65-F5344CB8AC3E}">
        <p14:creationId xmlns:p14="http://schemas.microsoft.com/office/powerpoint/2010/main" val="272815942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28600" y="76200"/>
            <a:ext cx="8686800" cy="6553200"/>
          </a:xfrm>
        </p:spPr>
        <p:txBody>
          <a:bodyPr>
            <a:noAutofit/>
          </a:bodyPr>
          <a:lstStyle/>
          <a:p>
            <a:pPr marL="0" lvl="1" algn="just"/>
            <a:r>
              <a:rPr lang="en-US" sz="3200" b="1" smtClean="0">
                <a:solidFill>
                  <a:srgbClr val="0000FF"/>
                </a:solidFill>
                <a:latin typeface="Times New Roman" pitchFamily="18" charset="0"/>
                <a:cs typeface="Times New Roman" pitchFamily="18" charset="0"/>
              </a:rPr>
              <a:t>2.2. Thuận </a:t>
            </a:r>
            <a:r>
              <a:rPr lang="en-US" sz="3200" b="1">
                <a:solidFill>
                  <a:srgbClr val="0000FF"/>
                </a:solidFill>
                <a:latin typeface="Times New Roman" pitchFamily="18" charset="0"/>
                <a:cs typeface="Times New Roman" pitchFamily="18" charset="0"/>
              </a:rPr>
              <a:t>lợi, khó khăn, vướng mắc khi tổ chức công tác tuyển dụng tại đơn vị:</a:t>
            </a:r>
            <a:endParaRPr lang="en-US" sz="3200">
              <a:solidFill>
                <a:srgbClr val="0000FF"/>
              </a:solidFill>
              <a:latin typeface="Times New Roman" pitchFamily="18" charset="0"/>
              <a:cs typeface="Times New Roman" pitchFamily="18" charset="0"/>
            </a:endParaRPr>
          </a:p>
          <a:p>
            <a:pPr algn="just"/>
            <a:r>
              <a:rPr lang="en-US" b="1">
                <a:solidFill>
                  <a:srgbClr val="0000FF"/>
                </a:solidFill>
                <a:latin typeface="Times New Roman" pitchFamily="18" charset="0"/>
                <a:cs typeface="Times New Roman" pitchFamily="18" charset="0"/>
              </a:rPr>
              <a:t>Thuận </a:t>
            </a:r>
            <a:r>
              <a:rPr lang="en-US" b="1" smtClean="0">
                <a:solidFill>
                  <a:srgbClr val="0000FF"/>
                </a:solidFill>
                <a:latin typeface="Times New Roman" pitchFamily="18" charset="0"/>
                <a:cs typeface="Times New Roman" pitchFamily="18" charset="0"/>
              </a:rPr>
              <a:t>lợi:</a:t>
            </a:r>
          </a:p>
          <a:p>
            <a:pPr marL="457200" lvl="0" indent="-457200" algn="just">
              <a:lnSpc>
                <a:spcPct val="150000"/>
              </a:lnSpc>
              <a:buFont typeface="Arial" pitchFamily="34" charset="0"/>
              <a:buChar char="•"/>
            </a:pPr>
            <a:r>
              <a:rPr lang="en-US" smtClean="0">
                <a:solidFill>
                  <a:srgbClr val="000066"/>
                </a:solidFill>
                <a:latin typeface="Times New Roman" pitchFamily="18" charset="0"/>
                <a:cs typeface="Times New Roman" pitchFamily="18" charset="0"/>
              </a:rPr>
              <a:t>Nhà </a:t>
            </a:r>
            <a:r>
              <a:rPr lang="en-US">
                <a:solidFill>
                  <a:srgbClr val="000066"/>
                </a:solidFill>
                <a:latin typeface="Times New Roman" pitchFamily="18" charset="0"/>
                <a:cs typeface="Times New Roman" pitchFamily="18" charset="0"/>
              </a:rPr>
              <a:t>Trường luôn nhận được sự quan tâm, chỉ đạo sâu sát của lãnh đạo Sở Giáo dục và Đào tạo Thành phố Hồ Chí Minh và các phòng ban thuộc Sở trong thực hiện công tác tuyển dụng.</a:t>
            </a:r>
          </a:p>
          <a:p>
            <a:pPr marL="457200" lvl="0" indent="-457200" algn="just">
              <a:buFont typeface="Arial" pitchFamily="34" charset="0"/>
              <a:buChar char="•"/>
            </a:pPr>
            <a:r>
              <a:rPr lang="en-US">
                <a:solidFill>
                  <a:srgbClr val="000066"/>
                </a:solidFill>
                <a:latin typeface="Times New Roman" pitchFamily="18" charset="0"/>
                <a:cs typeface="Times New Roman" pitchFamily="18" charset="0"/>
              </a:rPr>
              <a:t>Ban lãnh đạo Nhà trường quan tâm sâu sát đến công tác tuyển dụng viên chức hàng năm, chỉ đạo kịp thời khi có các sự việc phát sinh.</a:t>
            </a:r>
          </a:p>
          <a:p>
            <a:pPr lvl="0" algn="just"/>
            <a:endParaRPr lang="en-US">
              <a:solidFill>
                <a:srgbClr val="000066"/>
              </a:solidFill>
              <a:latin typeface="Times New Roman" pitchFamily="18" charset="0"/>
              <a:cs typeface="Times New Roman" pitchFamily="18" charset="0"/>
            </a:endParaRPr>
          </a:p>
        </p:txBody>
      </p:sp>
    </p:spTree>
    <p:extLst>
      <p:ext uri="{BB962C8B-B14F-4D97-AF65-F5344CB8AC3E}">
        <p14:creationId xmlns:p14="http://schemas.microsoft.com/office/powerpoint/2010/main" val="86726497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
            <a:ext cx="8763000" cy="6629400"/>
          </a:xfrm>
        </p:spPr>
        <p:txBody>
          <a:bodyPr>
            <a:normAutofit lnSpcReduction="10000"/>
          </a:bodyPr>
          <a:lstStyle/>
          <a:p>
            <a:pPr algn="just"/>
            <a:r>
              <a:rPr lang="en-US" smtClean="0">
                <a:solidFill>
                  <a:srgbClr val="000066"/>
                </a:solidFill>
                <a:latin typeface="Times New Roman" pitchFamily="18" charset="0"/>
                <a:cs typeface="Times New Roman" pitchFamily="18" charset="0"/>
              </a:rPr>
              <a:t>Trình tự và thủ tục tuyển dụng viên chức, Trường thực hiện đầy đủ và đúng quy định theo Nghị định số 29/2012/NĐ-CP của Chính phủ và Quyết định số 03/2016/QĐ-UBND của Ủy ban nhân dân Thành phố Hồ Chí Minh.</a:t>
            </a:r>
          </a:p>
          <a:p>
            <a:pPr algn="just"/>
            <a:r>
              <a:rPr lang="en-US" smtClean="0">
                <a:solidFill>
                  <a:srgbClr val="000066"/>
                </a:solidFill>
                <a:latin typeface="Times New Roman" pitchFamily="18" charset="0"/>
                <a:cs typeface="Times New Roman" pitchFamily="18" charset="0"/>
              </a:rPr>
              <a:t>Trường có kế hoạch tuyển dụng viên chức thường xuyên hàng năm và được thông báo công khai, rộng rãi trên trang web, trên báo chí.  </a:t>
            </a:r>
          </a:p>
          <a:p>
            <a:pPr algn="just"/>
            <a:r>
              <a:rPr lang="en-US" smtClean="0">
                <a:solidFill>
                  <a:srgbClr val="000066"/>
                </a:solidFill>
                <a:latin typeface="Times New Roman" pitchFamily="18" charset="0"/>
                <a:cs typeface="Times New Roman" pitchFamily="18" charset="0"/>
              </a:rPr>
              <a:t>Viên chức được xét tuyển đáp ứng được yêu cầu bổ sung nhân sự, bảo đảm hoạt động chuyên môn tại Trường.</a:t>
            </a:r>
          </a:p>
          <a:p>
            <a:pPr algn="just"/>
            <a:r>
              <a:rPr lang="en-US" smtClean="0">
                <a:solidFill>
                  <a:srgbClr val="000066"/>
                </a:solidFill>
                <a:latin typeface="Times New Roman" pitchFamily="18" charset="0"/>
                <a:cs typeface="Times New Roman" pitchFamily="18" charset="0"/>
              </a:rPr>
              <a:t>Hồ sơ tuyển dụng được cập nhật và lưu trữ đầy đủ theo quy định.</a:t>
            </a:r>
            <a:endParaRPr lang="en-US"/>
          </a:p>
        </p:txBody>
      </p:sp>
    </p:spTree>
    <p:extLst>
      <p:ext uri="{BB962C8B-B14F-4D97-AF65-F5344CB8AC3E}">
        <p14:creationId xmlns:p14="http://schemas.microsoft.com/office/powerpoint/2010/main" val="684571321"/>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52401"/>
            <a:ext cx="8915400" cy="6553200"/>
          </a:xfrm>
        </p:spPr>
        <p:txBody>
          <a:bodyPr>
            <a:noAutofit/>
          </a:bodyPr>
          <a:lstStyle/>
          <a:p>
            <a:pPr marL="0" indent="0" algn="just">
              <a:buNone/>
            </a:pPr>
            <a:r>
              <a:rPr lang="en-US" b="1">
                <a:solidFill>
                  <a:srgbClr val="0000FF"/>
                </a:solidFill>
                <a:latin typeface="Times New Roman" pitchFamily="18" charset="0"/>
                <a:cs typeface="Times New Roman" pitchFamily="18" charset="0"/>
              </a:rPr>
              <a:t>Khó khăn:</a:t>
            </a:r>
            <a:endParaRPr lang="en-US">
              <a:solidFill>
                <a:srgbClr val="0000FF"/>
              </a:solidFill>
              <a:latin typeface="Times New Roman" pitchFamily="18" charset="0"/>
              <a:cs typeface="Times New Roman" pitchFamily="18" charset="0"/>
            </a:endParaRPr>
          </a:p>
          <a:p>
            <a:pPr lvl="0" algn="just"/>
            <a:r>
              <a:rPr lang="en-US" sz="2800">
                <a:solidFill>
                  <a:srgbClr val="000066"/>
                </a:solidFill>
                <a:latin typeface="Times New Roman" pitchFamily="18" charset="0"/>
                <a:cs typeface="Times New Roman" pitchFamily="18" charset="0"/>
              </a:rPr>
              <a:t>Một số cơ sở đào tạo, kết quả trình độ đại học không thể hiện rõ hệ đào tạo niên chế hay tín chỉ nên khó khăn trong việc tính điểm quá trình học tập và điểm tốt nghiệp.</a:t>
            </a:r>
          </a:p>
          <a:p>
            <a:pPr lvl="0" algn="just"/>
            <a:r>
              <a:rPr lang="en-US" sz="2800">
                <a:solidFill>
                  <a:srgbClr val="000066"/>
                </a:solidFill>
                <a:latin typeface="Times New Roman" pitchFamily="18" charset="0"/>
                <a:cs typeface="Times New Roman" pitchFamily="18" charset="0"/>
              </a:rPr>
              <a:t>Nên quy định cụ thể hình thức kiểm tra sát hạch phần kiến thức chung để tất cả các đơn vị sự nghiệp cùng thực hiện cho thống nhất (trắc nghiệm hay tự luận), nếu có ngân hàng đề thi phần này sẽ thuận lợi hơn cho đơn vị tổ chức sát hạch.</a:t>
            </a:r>
          </a:p>
          <a:p>
            <a:pPr lvl="0" algn="just"/>
            <a:r>
              <a:rPr lang="en-US" sz="2800">
                <a:solidFill>
                  <a:srgbClr val="000066"/>
                </a:solidFill>
                <a:latin typeface="Times New Roman" pitchFamily="18" charset="0"/>
                <a:cs typeface="Times New Roman" pitchFamily="18" charset="0"/>
              </a:rPr>
              <a:t>Số lượng ứng viên đăng ký dự tuyển chuyên ngành kỹ thuật còn hạn chế, nên Nhà trường luôn thiếu giảng viên chuyên ngành kỹ thuật. </a:t>
            </a:r>
          </a:p>
        </p:txBody>
      </p:sp>
    </p:spTree>
    <p:extLst>
      <p:ext uri="{BB962C8B-B14F-4D97-AF65-F5344CB8AC3E}">
        <p14:creationId xmlns:p14="http://schemas.microsoft.com/office/powerpoint/2010/main" val="87526242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514600"/>
            <a:ext cx="8229600" cy="1447800"/>
          </a:xfrm>
        </p:spPr>
        <p:txBody>
          <a:bodyPr>
            <a:normAutofit/>
          </a:bodyPr>
          <a:lstStyle/>
          <a:p>
            <a:pPr marL="0" indent="0" algn="ctr">
              <a:buNone/>
            </a:pPr>
            <a:r>
              <a:rPr lang="en-US" sz="4400" b="1" smtClean="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TRÂN TRỌNG CẢM ƠN!</a:t>
            </a:r>
            <a:endParaRPr lang="en-US" sz="4400" b="1">
              <a:solidFill>
                <a:srgbClr val="FF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Tree>
    <p:extLst>
      <p:ext uri="{BB962C8B-B14F-4D97-AF65-F5344CB8AC3E}">
        <p14:creationId xmlns:p14="http://schemas.microsoft.com/office/powerpoint/2010/main" val="2993736201"/>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1F1F1F"/>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TotalTime>
  <Words>1472</Words>
  <Application>Microsoft Office PowerPoint</Application>
  <PresentationFormat>On-screen Show (4:3)</PresentationFormat>
  <Paragraphs>367</Paragraphs>
  <Slides>18</Slides>
  <Notes>0</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SỞ GIÁO DỤC VÀ ĐÀO TẠO THÀNH PHỐ HỒ CHÍ MINH</vt:lpstr>
      <vt:lpstr>BÁO CÁO  SƠ KẾT 05 NĂM THỰC HIỆN  CÔNG TÁC TUYỂN DỤNG VIÊN CHỨC  TẠI TRƯỜNG CAO ĐẲNG LÝ TỰ TRỌNG THÀNH PHỐ HỒ CHÍ MINH</vt:lpstr>
      <vt:lpstr>1. Khái quát về đặc điểm, tình hình công tác quản lý, phát triển đội ngũ của đơn vị 1.1. Khái quát về mô hình trường</vt:lpstr>
      <vt:lpstr>PowerPoint Presentation</vt:lpstr>
      <vt:lpstr>1.2. Tình hình nhân sự</vt:lpstr>
      <vt:lpstr>PowerPoint Presentation</vt:lpstr>
      <vt:lpstr>Giảng viên tại các khoa </vt:lpstr>
      <vt:lpstr>PowerPoint Presentation</vt:lpstr>
      <vt:lpstr>1.2.3. Nhân viên: 124 người, trong đó: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BÁO CÁO  Sơ kết 05 năm thực hiện  công tác tuyển dụng viên chức  tại Trường Cao đẳng Lý Tự Trọng Thành phố Hồ Chí Minh</dc:title>
  <dc:creator>OLALA</dc:creator>
  <cp:lastModifiedBy>Admin</cp:lastModifiedBy>
  <cp:revision>14</cp:revision>
  <dcterms:created xsi:type="dcterms:W3CDTF">2018-03-28T02:07:24Z</dcterms:created>
  <dcterms:modified xsi:type="dcterms:W3CDTF">2018-03-28T09:44:12Z</dcterms:modified>
</cp:coreProperties>
</file>